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9"/>
  </p:notesMasterIdLst>
  <p:handoutMasterIdLst>
    <p:handoutMasterId r:id="rId60"/>
  </p:handoutMasterIdLst>
  <p:sldIdLst>
    <p:sldId id="256" r:id="rId2"/>
    <p:sldId id="259" r:id="rId3"/>
    <p:sldId id="258" r:id="rId4"/>
    <p:sldId id="260" r:id="rId5"/>
    <p:sldId id="261" r:id="rId6"/>
    <p:sldId id="319" r:id="rId7"/>
    <p:sldId id="262" r:id="rId8"/>
    <p:sldId id="316" r:id="rId9"/>
    <p:sldId id="320" r:id="rId10"/>
    <p:sldId id="274" r:id="rId11"/>
    <p:sldId id="325" r:id="rId12"/>
    <p:sldId id="312" r:id="rId13"/>
    <p:sldId id="323" r:id="rId14"/>
    <p:sldId id="326" r:id="rId15"/>
    <p:sldId id="327" r:id="rId16"/>
    <p:sldId id="322" r:id="rId17"/>
    <p:sldId id="324" r:id="rId18"/>
    <p:sldId id="328" r:id="rId19"/>
    <p:sldId id="337" r:id="rId20"/>
    <p:sldId id="332" r:id="rId21"/>
    <p:sldId id="329" r:id="rId22"/>
    <p:sldId id="330" r:id="rId23"/>
    <p:sldId id="331" r:id="rId24"/>
    <p:sldId id="333" r:id="rId25"/>
    <p:sldId id="314" r:id="rId26"/>
    <p:sldId id="275" r:id="rId27"/>
    <p:sldId id="317" r:id="rId28"/>
    <p:sldId id="336" r:id="rId29"/>
    <p:sldId id="318" r:id="rId30"/>
    <p:sldId id="276" r:id="rId31"/>
    <p:sldId id="264" r:id="rId32"/>
    <p:sldId id="334" r:id="rId33"/>
    <p:sldId id="290" r:id="rId34"/>
    <p:sldId id="286" r:id="rId35"/>
    <p:sldId id="310" r:id="rId36"/>
    <p:sldId id="263" r:id="rId37"/>
    <p:sldId id="265" r:id="rId38"/>
    <p:sldId id="266" r:id="rId39"/>
    <p:sldId id="282" r:id="rId40"/>
    <p:sldId id="335" r:id="rId41"/>
    <p:sldId id="289" r:id="rId42"/>
    <p:sldId id="278" r:id="rId43"/>
    <p:sldId id="288" r:id="rId44"/>
    <p:sldId id="287" r:id="rId45"/>
    <p:sldId id="279" r:id="rId46"/>
    <p:sldId id="285" r:id="rId47"/>
    <p:sldId id="280" r:id="rId48"/>
    <p:sldId id="273" r:id="rId49"/>
    <p:sldId id="281" r:id="rId50"/>
    <p:sldId id="284" r:id="rId51"/>
    <p:sldId id="283" r:id="rId52"/>
    <p:sldId id="268" r:id="rId53"/>
    <p:sldId id="267" r:id="rId54"/>
    <p:sldId id="270" r:id="rId55"/>
    <p:sldId id="271" r:id="rId56"/>
    <p:sldId id="272" r:id="rId57"/>
    <p:sldId id="257" r:id="rId58"/>
  </p:sldIdLst>
  <p:sldSz cx="9144000" cy="5143500" type="screen16x9"/>
  <p:notesSz cx="6858000" cy="9144000"/>
  <p:embeddedFontLst>
    <p:embeddedFont>
      <p:font typeface="Anaheim" panose="020B0604020202020204" charset="0"/>
      <p:regular r:id="rId61"/>
      <p:bold r:id="rId62"/>
    </p:embeddedFont>
    <p:embeddedFont>
      <p:font typeface="Consolas" panose="020B0609020204030204" pitchFamily="49" charset="0"/>
      <p:regular r:id="rId63"/>
      <p:bold r:id="rId64"/>
      <p:italic r:id="rId65"/>
      <p:boldItalic r:id="rId66"/>
    </p:embeddedFont>
    <p:embeddedFont>
      <p:font typeface="DM Sans" pitchFamily="2" charset="0"/>
      <p:regular r:id="rId67"/>
      <p:bold r:id="rId68"/>
      <p:italic r:id="rId69"/>
      <p:boldItalic r:id="rId70"/>
    </p:embeddedFont>
    <p:embeddedFont>
      <p:font typeface="Figtree" panose="020B0604020202020204" charset="0"/>
      <p:regular r:id="rId71"/>
      <p:bold r:id="rId72"/>
      <p:italic r:id="rId73"/>
      <p:boldItalic r:id="rId74"/>
    </p:embeddedFont>
    <p:embeddedFont>
      <p:font typeface="Nunito Light" pitchFamily="2" charset="0"/>
      <p:regular r:id="rId75"/>
      <p:italic r:id="rId76"/>
    </p:embeddedFont>
    <p:embeddedFont>
      <p:font typeface="Open Sans Light" panose="020B0306030504020204" pitchFamily="34" charset="0"/>
      <p:regular r:id="rId77"/>
      <p:italic r:id="rId78"/>
    </p:embeddedFont>
    <p:embeddedFont>
      <p:font typeface="PT Sans" panose="020B0503020203020204" pitchFamily="34" charset="0"/>
      <p:regular r:id="rId79"/>
      <p:bold r:id="rId80"/>
      <p:italic r:id="rId81"/>
      <p:boldItalic r:id="rId82"/>
    </p:embeddedFont>
    <p:embeddedFont>
      <p:font typeface="Sarabun" panose="020B0604020202020204" charset="-34"/>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00FF"/>
    <a:srgbClr val="CD9CD0"/>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5" autoAdjust="0"/>
    <p:restoredTop sz="68803" autoAdjust="0"/>
  </p:normalViewPr>
  <p:slideViewPr>
    <p:cSldViewPr snapToGrid="0">
      <p:cViewPr varScale="1">
        <p:scale>
          <a:sx n="140" d="100"/>
          <a:sy n="140" d="100"/>
        </p:scale>
        <p:origin x="198" y="108"/>
      </p:cViewPr>
      <p:guideLst>
        <p:guide orient="horz" pos="1620"/>
        <p:guide pos="2880"/>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openxmlformats.org/officeDocument/2006/relationships/presProps" Target="presProps.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6/08/2024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CONNECT FROM HOST MACHINE WITH VS CODE</a:t>
            </a:r>
          </a:p>
          <a:p>
            <a:pPr marL="0" lvl="0" indent="0" algn="l" rtl="0">
              <a:spcBef>
                <a:spcPts val="0"/>
              </a:spcBef>
              <a:spcAft>
                <a:spcPts val="0"/>
              </a:spcAft>
              <a:buNone/>
            </a:pPr>
            <a:r>
              <a:rPr lang="en-US" dirty="0"/>
              <a:t>Install Remote Explorer extension</a:t>
            </a:r>
          </a:p>
          <a:p>
            <a:pPr marL="0" lvl="0" indent="0" algn="l" rtl="0">
              <a:spcBef>
                <a:spcPts val="0"/>
              </a:spcBef>
              <a:spcAft>
                <a:spcPts val="0"/>
              </a:spcAft>
              <a:buNone/>
            </a:pPr>
            <a:r>
              <a:rPr lang="en-US" dirty="0"/>
              <a:t>Go to the Remote Explorer tab and click the ‘+’ to add a new address. A input field will drop down at the top – input the command to connect to the target machine: ssh &lt;username&gt;@&lt;Django-server-ip&gt; -A</a:t>
            </a:r>
          </a:p>
          <a:p>
            <a:pPr marL="0" lvl="0" indent="0" algn="l" rtl="0">
              <a:spcBef>
                <a:spcPts val="0"/>
              </a:spcBef>
              <a:spcAft>
                <a:spcPts val="0"/>
              </a:spcAft>
              <a:buNone/>
            </a:pPr>
            <a:r>
              <a:rPr lang="en-US" dirty="0"/>
              <a:t>You’re given the choice of which config file to update. Choose the one for your user, </a:t>
            </a:r>
            <a:r>
              <a:rPr lang="en-US" dirty="0" err="1"/>
              <a:t>eg</a:t>
            </a:r>
            <a:r>
              <a:rPr lang="en-US" dirty="0"/>
              <a:t>: C:\Users\Luke\.ssh\config</a:t>
            </a:r>
          </a:p>
          <a:p>
            <a:pPr marL="0" lvl="0" indent="0" algn="l" rtl="0">
              <a:spcBef>
                <a:spcPts val="0"/>
              </a:spcBef>
              <a:spcAft>
                <a:spcPts val="0"/>
              </a:spcAft>
              <a:buNone/>
            </a:pPr>
            <a:r>
              <a:rPr lang="en-US" dirty="0"/>
              <a:t>This adds the Django server address to the config file. To see it under the SSH listings, you will need to refresh the list by clicking the refresh button for ‘REMOTES TUNNELS/SSH’, and then the drop down arrow for SSH.</a:t>
            </a:r>
          </a:p>
          <a:p>
            <a:pPr marL="0" lvl="0" indent="0" algn="l" rtl="0">
              <a:spcBef>
                <a:spcPts val="0"/>
              </a:spcBef>
              <a:spcAft>
                <a:spcPts val="0"/>
              </a:spcAft>
              <a:buNone/>
            </a:pPr>
            <a:r>
              <a:rPr lang="en-US" dirty="0"/>
              <a:t>You should see the IP of the server, choose to either connect in the current window or open a new one.</a:t>
            </a:r>
          </a:p>
          <a:p>
            <a:pPr marL="0" lvl="0" indent="0" algn="l" rtl="0">
              <a:spcBef>
                <a:spcPts val="0"/>
              </a:spcBef>
              <a:spcAft>
                <a:spcPts val="0"/>
              </a:spcAft>
              <a:buNone/>
            </a:pPr>
            <a:r>
              <a:rPr lang="en-US" dirty="0"/>
              <a:t>Another input field will drop down from the top – enter the password for the Django server user.</a:t>
            </a:r>
          </a:p>
          <a:p>
            <a:pPr marL="0" lvl="0" indent="0" algn="l" rtl="0">
              <a:spcBef>
                <a:spcPts val="0"/>
              </a:spcBef>
              <a:spcAft>
                <a:spcPts val="0"/>
              </a:spcAft>
              <a:buNone/>
            </a:pPr>
            <a:r>
              <a:rPr lang="en-US"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US" dirty="0" err="1"/>
              <a:t>learnerlab</a:t>
            </a:r>
            <a:r>
              <a:rPr lang="en-US" dirty="0"/>
              <a:t> repo).</a:t>
            </a:r>
          </a:p>
          <a:p>
            <a:pPr marL="0" lvl="0" indent="0" algn="l" rtl="0">
              <a:spcBef>
                <a:spcPts val="0"/>
              </a:spcBef>
              <a:spcAft>
                <a:spcPts val="0"/>
              </a:spcAft>
              <a:buNone/>
            </a:pPr>
            <a:r>
              <a:rPr lang="en-US" dirty="0"/>
              <a:t>You will need to input the password for the user once more in the drop down input field at the top.</a:t>
            </a:r>
          </a:p>
          <a:p>
            <a:pPr marL="0" lvl="0" indent="0" algn="l" rtl="0">
              <a:spcBef>
                <a:spcPts val="0"/>
              </a:spcBef>
              <a:spcAft>
                <a:spcPts val="0"/>
              </a:spcAft>
              <a:buNone/>
            </a:pPr>
            <a:r>
              <a:rPr lang="en-US" dirty="0"/>
              <a:t>To close the remote connection, click the SSH: &lt;Django-</a:t>
            </a:r>
            <a:r>
              <a:rPr lang="en-US" dirty="0" err="1"/>
              <a:t>ip</a:t>
            </a:r>
            <a:r>
              <a:rPr lang="en-US" dirty="0"/>
              <a:t>&gt; in the bottom left corner, ‘close remote connection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all extensions will be useable when connected to remote server as they need to be installed locally. By visiting the extensions tab you will have the option to ‘install shh: &lt;</a:t>
            </a:r>
            <a:r>
              <a:rPr lang="en-US" dirty="0" err="1"/>
              <a:t>ip</a:t>
            </a:r>
            <a:r>
              <a:rPr lang="en-US" dirty="0"/>
              <a:t> your connected to&gt;. This will install the extension for the user on the machine you’re connected to (not in the </a:t>
            </a:r>
            <a:r>
              <a:rPr lang="en-US" dirty="0" err="1"/>
              <a:t>venv</a:t>
            </a:r>
            <a:r>
              <a:rPr lang="en-US" dirty="0"/>
              <a:t>, so it will be available to all projects on the machine).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enable remote connections to the running Django server: Add the Django server IP to the settings.py under ALLOWED HOSTS (or add ‘*’ to make accessible from any machine). This will enable you to visit the admin page from other machines.</a:t>
            </a:r>
          </a:p>
          <a:p>
            <a:pPr marL="0" lvl="0" indent="0" algn="l" rtl="0">
              <a:spcBef>
                <a:spcPts val="0"/>
              </a:spcBef>
              <a:spcAft>
                <a:spcPts val="0"/>
              </a:spcAft>
              <a:buNone/>
            </a:pPr>
            <a:r>
              <a:rPr lang="en-US" dirty="0"/>
              <a:t>Superuser: </a:t>
            </a:r>
            <a:r>
              <a:rPr lang="en-US" dirty="0" err="1"/>
              <a:t>lukewait</a:t>
            </a:r>
            <a:endParaRPr lang="en-US" dirty="0"/>
          </a:p>
          <a:p>
            <a:pPr marL="0" lvl="0" indent="0" algn="l" rtl="0">
              <a:spcBef>
                <a:spcPts val="0"/>
              </a:spcBef>
              <a:spcAft>
                <a:spcPts val="0"/>
              </a:spcAft>
              <a:buNone/>
            </a:pPr>
            <a:r>
              <a:rPr lang="en-US" dirty="0"/>
              <a:t>Password: Password1!</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42217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More reading </a:t>
            </a:r>
          </a:p>
          <a:p>
            <a:pPr marL="0" lvl="0" indent="0" algn="l" rtl="0">
              <a:spcBef>
                <a:spcPts val="0"/>
              </a:spcBef>
              <a:spcAft>
                <a:spcPts val="0"/>
              </a:spcAft>
              <a:buNone/>
            </a:pPr>
            <a:r>
              <a:rPr lang="en-US" dirty="0"/>
              <a:t>https://docs.djangoproject.com/en/4.0/topics/db/queries/</a:t>
            </a:r>
          </a:p>
          <a:p>
            <a:pPr marL="0" lvl="0" indent="0" algn="l" rtl="0">
              <a:spcBef>
                <a:spcPts val="0"/>
              </a:spcBef>
              <a:spcAft>
                <a:spcPts val="0"/>
              </a:spcAft>
              <a:buNone/>
            </a:pPr>
            <a:r>
              <a:rPr lang="en-US" dirty="0"/>
              <a:t>https://docs.djangoproject.com/en/4.0/topics/db/sql/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0524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Writing models in Django model.py and using make migrations to examine model.py and create schema</a:t>
            </a:r>
          </a:p>
          <a:p>
            <a:pPr marL="0" lvl="0" indent="0" algn="l" rtl="0">
              <a:spcBef>
                <a:spcPts val="0"/>
              </a:spcBef>
              <a:spcAft>
                <a:spcPts val="0"/>
              </a:spcAft>
              <a:buNone/>
            </a:pPr>
            <a:r>
              <a:rPr lang="en-US" dirty="0"/>
              <a:t>OR</a:t>
            </a:r>
          </a:p>
          <a:p>
            <a:pPr marL="0" lvl="0" indent="0" algn="l" rtl="0">
              <a:spcBef>
                <a:spcPts val="0"/>
              </a:spcBef>
              <a:spcAft>
                <a:spcPts val="0"/>
              </a:spcAft>
              <a:buNone/>
            </a:pPr>
            <a:r>
              <a:rPr lang="en-US" dirty="0"/>
              <a:t>Using </a:t>
            </a:r>
            <a:r>
              <a:rPr lang="en-US" dirty="0" err="1"/>
              <a:t>importdb</a:t>
            </a:r>
            <a:r>
              <a:rPr lang="en-US" dirty="0"/>
              <a:t> to examine database and write the schema to model.py (Remove managed = False if you want Django to auto-manage tables. This will appear on linking/intermediary tables.)</a:t>
            </a:r>
          </a:p>
          <a:p>
            <a:pPr marL="0" lvl="0" indent="0" algn="l" rtl="0">
              <a:spcBef>
                <a:spcPts val="0"/>
              </a:spcBef>
              <a:spcAft>
                <a:spcPts val="0"/>
              </a:spcAft>
              <a:buNone/>
            </a:pPr>
            <a:r>
              <a:rPr lang="en-US" dirty="0"/>
              <a:t>This can be used on the built-in </a:t>
            </a:r>
            <a:r>
              <a:rPr lang="en-US" dirty="0" err="1"/>
              <a:t>sqlite</a:t>
            </a:r>
            <a:r>
              <a:rPr lang="en-US" dirty="0"/>
              <a:t> </a:t>
            </a:r>
            <a:r>
              <a:rPr lang="en-US" dirty="0" err="1"/>
              <a:t>db</a:t>
            </a:r>
            <a:r>
              <a:rPr lang="en-US" dirty="0"/>
              <a:t> as well as external </a:t>
            </a:r>
            <a:r>
              <a:rPr lang="en-US" dirty="0" err="1"/>
              <a:t>db’s</a:t>
            </a:r>
            <a:r>
              <a:rPr lang="en-US" dirty="0"/>
              <a:t> such as </a:t>
            </a:r>
            <a:r>
              <a:rPr lang="en-US" dirty="0" err="1"/>
              <a:t>mysql</a:t>
            </a:r>
            <a:r>
              <a:rPr lang="en-US" dirty="0"/>
              <a:t> or oracle. If using an external </a:t>
            </a:r>
            <a:r>
              <a:rPr lang="en-US" dirty="0" err="1"/>
              <a:t>db</a:t>
            </a:r>
            <a:r>
              <a:rPr lang="en-US" dirty="0"/>
              <a:t> you will need to install the </a:t>
            </a:r>
            <a:r>
              <a:rPr lang="en-US" dirty="0" err="1"/>
              <a:t>db</a:t>
            </a:r>
            <a:r>
              <a:rPr lang="en-US" dirty="0"/>
              <a:t> </a:t>
            </a:r>
            <a:r>
              <a:rPr lang="en-US" dirty="0" err="1"/>
              <a:t>sdk</a:t>
            </a:r>
            <a:r>
              <a:rPr lang="en-US" dirty="0"/>
              <a:t> (such as ‘pip install </a:t>
            </a:r>
            <a:r>
              <a:rPr lang="en-US" dirty="0" err="1"/>
              <a:t>mysqlclient</a:t>
            </a:r>
            <a:r>
              <a:rPr lang="en-US" dirty="0"/>
              <a:t>’) in your python virtual environment and add the </a:t>
            </a:r>
            <a:r>
              <a:rPr lang="en-US" dirty="0" err="1"/>
              <a:t>db</a:t>
            </a:r>
            <a:r>
              <a:rPr lang="en-US" dirty="0"/>
              <a:t> connection config to settings.py, under ‘DATABASES’.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Either way, it is crucial that the database and models match</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6933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r>
              <a:rPr lang="en-GB" sz="1800" b="1" dirty="0">
                <a:effectLst/>
                <a:latin typeface="Calibri" panose="020F0502020204030204" pitchFamily="34" charset="0"/>
                <a:ea typeface="Calibri" panose="020F0502020204030204" pitchFamily="34" charset="0"/>
                <a:cs typeface="Calibri" panose="020F0502020204030204" pitchFamily="34" charset="0"/>
              </a:rPr>
              <a:t>config/settings.py.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1800" dirty="0">
                <a:effectLst/>
                <a:latin typeface="Calibri" panose="020F0502020204030204" pitchFamily="34" charset="0"/>
                <a:ea typeface="Calibri" panose="020F0502020204030204" pitchFamily="34" charset="0"/>
                <a:cs typeface="Calibri" panose="020F0502020204030204" pitchFamily="34" charset="0"/>
              </a:rPr>
              <a:t>Reference our app (</a:t>
            </a:r>
            <a:r>
              <a:rPr lang="en-GB" sz="1800" dirty="0" err="1">
                <a:effectLst/>
                <a:latin typeface="Calibri" panose="020F0502020204030204" pitchFamily="34" charset="0"/>
                <a:ea typeface="Calibri" panose="020F0502020204030204" pitchFamily="34" charset="0"/>
                <a:cs typeface="Calibri" panose="020F0502020204030204" pitchFamily="34" charset="0"/>
              </a:rPr>
              <a:t>main_app</a:t>
            </a:r>
            <a:r>
              <a:rPr lang="en-GB" sz="1800" dirty="0">
                <a:effectLst/>
                <a:latin typeface="Calibri" panose="020F0502020204030204" pitchFamily="34" charset="0"/>
                <a:ea typeface="Calibri" panose="020F0502020204030204" pitchFamily="34" charset="0"/>
                <a:cs typeface="Calibri" panose="020F0502020204030204" pitchFamily="34" charset="0"/>
              </a:rPr>
              <a:t>) in the project's settings file under INSTALLED APPS. Remember a project can have multiple apps and they would all need to be declared here.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Here's a working example of how to build up tables with relationships in Django and use ORM capabilities. ORM is portable across a broad range of RDMS and used in a number of development environments, eliminating the need for the developer to redo their code.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Calibri" panose="020F0502020204030204" pitchFamily="34" charset="0"/>
              </a:rPr>
              <a:t>Superuser:</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err="1">
                <a:effectLst/>
                <a:latin typeface="Calibri" panose="020F0502020204030204" pitchFamily="34" charset="0"/>
                <a:ea typeface="Calibri" panose="020F0502020204030204" pitchFamily="34" charset="0"/>
                <a:cs typeface="Calibri" panose="020F0502020204030204" pitchFamily="34" charset="0"/>
              </a:rPr>
              <a:t>lukewait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Calibri" panose="020F0502020204030204" pitchFamily="34" charset="0"/>
              </a:rPr>
              <a:t>Password:</a:t>
            </a:r>
            <a:r>
              <a:rPr lang="en-GB" sz="1800" dirty="0">
                <a:effectLst/>
                <a:latin typeface="Calibri" panose="020F0502020204030204" pitchFamily="34" charset="0"/>
                <a:ea typeface="Calibri" panose="020F0502020204030204" pitchFamily="34" charset="0"/>
                <a:cs typeface="Calibri" panose="020F0502020204030204" pitchFamily="34" charset="0"/>
              </a:rPr>
              <a:t> Passw0rd1!</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The first thing I did was make the models in the models.py file: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pPr>
            <a:endParaRPr lang="en-AU" sz="1800" dirty="0">
              <a:effectLst/>
              <a:highlight>
                <a:srgbClr val="1E1E1E"/>
              </a:highligh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There are two relationships in the above code in the class Album table: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Calibri" panose="020F0502020204030204" pitchFamily="34" charset="0"/>
              </a:rPr>
              <a:t>label</a:t>
            </a:r>
            <a:r>
              <a:rPr lang="en-GB" sz="1800" dirty="0">
                <a:effectLst/>
                <a:latin typeface="Calibri" panose="020F0502020204030204" pitchFamily="34" charset="0"/>
                <a:ea typeface="Calibri" panose="020F0502020204030204" pitchFamily="34" charset="0"/>
                <a:cs typeface="Calibri" panose="020F0502020204030204" pitchFamily="34" charset="0"/>
              </a:rPr>
              <a:t> is a foreign key based on the </a:t>
            </a:r>
            <a:r>
              <a:rPr lang="en-GB" sz="1800" dirty="0" err="1">
                <a:effectLst/>
                <a:latin typeface="Calibri" panose="020F0502020204030204" pitchFamily="34" charset="0"/>
                <a:ea typeface="Calibri" panose="020F0502020204030204" pitchFamily="34" charset="0"/>
                <a:cs typeface="Calibri" panose="020F0502020204030204" pitchFamily="34" charset="0"/>
              </a:rPr>
              <a:t>RecordLabel</a:t>
            </a:r>
            <a:r>
              <a:rPr lang="en-GB" sz="1800" dirty="0">
                <a:effectLst/>
                <a:latin typeface="Calibri" panose="020F0502020204030204" pitchFamily="34" charset="0"/>
                <a:ea typeface="Calibri" panose="020F0502020204030204" pitchFamily="34" charset="0"/>
                <a:cs typeface="Calibri" panose="020F0502020204030204" pitchFamily="34" charset="0"/>
              </a:rPr>
              <a:t> table (one to many)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err="1">
                <a:effectLst/>
                <a:latin typeface="Calibri" panose="020F0502020204030204" pitchFamily="34" charset="0"/>
                <a:ea typeface="Calibri" panose="020F0502020204030204" pitchFamily="34" charset="0"/>
                <a:cs typeface="Calibri" panose="020F0502020204030204" pitchFamily="34" charset="0"/>
              </a:rPr>
              <a:t>album_members</a:t>
            </a:r>
            <a:r>
              <a:rPr lang="en-GB" sz="1800" dirty="0">
                <a:effectLst/>
                <a:latin typeface="Calibri" panose="020F0502020204030204" pitchFamily="34" charset="0"/>
                <a:ea typeface="Calibri" panose="020F0502020204030204" pitchFamily="34" charset="0"/>
                <a:cs typeface="Calibri" panose="020F0502020204030204" pitchFamily="34" charset="0"/>
              </a:rPr>
              <a:t> is based on the Musician table as a many to many relationship.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Y</a:t>
            </a:r>
            <a:r>
              <a:rPr lang="en-GB" sz="1800" u="sng" dirty="0">
                <a:effectLst/>
                <a:latin typeface="Calibri" panose="020F0502020204030204" pitchFamily="34" charset="0"/>
                <a:ea typeface="Calibri" panose="020F0502020204030204" pitchFamily="34" charset="0"/>
                <a:cs typeface="Calibri" panose="020F0502020204030204" pitchFamily="34" charset="0"/>
              </a:rPr>
              <a:t>ou do not need to describe linking tables</a:t>
            </a:r>
            <a:r>
              <a:rPr lang="en-GB" sz="1800" dirty="0">
                <a:effectLst/>
                <a:latin typeface="Calibri" panose="020F0502020204030204" pitchFamily="34" charset="0"/>
                <a:ea typeface="Calibri" panose="020F0502020204030204" pitchFamily="34" charset="0"/>
                <a:cs typeface="Calibri" panose="020F0502020204030204" pitchFamily="34" charset="0"/>
              </a:rPr>
              <a:t> for the many to many relationships because Django will take care of this in the background.</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err="1">
                <a:effectLst/>
                <a:latin typeface="Calibri" panose="020F0502020204030204" pitchFamily="34" charset="0"/>
                <a:ea typeface="Calibri" panose="020F0502020204030204" pitchFamily="34" charset="0"/>
                <a:cs typeface="Calibri" panose="020F0502020204030204" pitchFamily="34" charset="0"/>
              </a:rPr>
              <a:t>main_app</a:t>
            </a:r>
            <a:r>
              <a:rPr lang="en-GB" sz="1800" b="1" dirty="0">
                <a:effectLst/>
                <a:latin typeface="Calibri" panose="020F0502020204030204" pitchFamily="34" charset="0"/>
                <a:ea typeface="Calibri" panose="020F0502020204030204" pitchFamily="34" charset="0"/>
                <a:cs typeface="Calibri" panose="020F0502020204030204" pitchFamily="34" charset="0"/>
              </a:rPr>
              <a:t>/Admin.py.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Write the following code to register the models and allow us to interact with our database via the admin portal.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We have now established the models and attached the models to the admin back end, as well as linking our app to the project settings, running the migrations, and then building the database for us. If we were the swap databases, we'd have to do this. We would perform the migrations after the swap, and it would create the database for a new RDMS.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a:t>
            </a:r>
            <a:r>
              <a:rPr lang="en-GB" sz="1800" dirty="0" err="1">
                <a:effectLst/>
                <a:latin typeface="Calibri" panose="020F0502020204030204" pitchFamily="34" charset="0"/>
                <a:ea typeface="Calibri" panose="020F0502020204030204" pitchFamily="34" charset="0"/>
                <a:cs typeface="Calibri" panose="020F0502020204030204" pitchFamily="34" charset="0"/>
              </a:rPr>
              <a:t>makemigrations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migrate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a:t>
            </a:r>
            <a:r>
              <a:rPr lang="en-GB" sz="1800" dirty="0" err="1">
                <a:effectLst/>
                <a:latin typeface="Calibri" panose="020F0502020204030204" pitchFamily="34" charset="0"/>
                <a:ea typeface="Calibri" panose="020F0502020204030204" pitchFamily="34" charset="0"/>
                <a:cs typeface="Calibri" panose="020F0502020204030204" pitchFamily="34" charset="0"/>
              </a:rPr>
              <a:t>runserver</a:t>
            </a:r>
            <a:r>
              <a:rPr lang="en-GB" sz="1800" dirty="0">
                <a:effectLst/>
                <a:latin typeface="Calibri" panose="020F0502020204030204" pitchFamily="34" charset="0"/>
                <a:ea typeface="Calibri" panose="020F0502020204030204" pitchFamily="34" charset="0"/>
                <a:cs typeface="Calibri" panose="020F0502020204030204" pitchFamily="34" charset="0"/>
              </a:rPr>
              <a:t> (for 127.0.0.1)</a:t>
            </a:r>
          </a:p>
          <a:p>
            <a:r>
              <a:rPr lang="en-GB" sz="1800" dirty="0">
                <a:effectLst/>
                <a:latin typeface="Calibri" panose="020F0502020204030204" pitchFamily="34" charset="0"/>
                <a:ea typeface="Calibri" panose="020F0502020204030204" pitchFamily="34" charset="0"/>
                <a:cs typeface="Calibri" panose="020F0502020204030204" pitchFamily="34" charset="0"/>
              </a:rPr>
              <a:t>python3 manage.py </a:t>
            </a:r>
            <a:r>
              <a:rPr lang="en-GB" sz="1800" dirty="0" err="1">
                <a:effectLst/>
                <a:latin typeface="Calibri" panose="020F0502020204030204" pitchFamily="34" charset="0"/>
                <a:ea typeface="Calibri" panose="020F0502020204030204" pitchFamily="34" charset="0"/>
                <a:cs typeface="Calibri" panose="020F0502020204030204" pitchFamily="34" charset="0"/>
              </a:rPr>
              <a:t>runserver</a:t>
            </a:r>
            <a:r>
              <a:rPr lang="en-GB" sz="1800" dirty="0">
                <a:effectLst/>
                <a:latin typeface="Calibri" panose="020F0502020204030204" pitchFamily="34" charset="0"/>
                <a:ea typeface="Calibri" panose="020F0502020204030204" pitchFamily="34" charset="0"/>
                <a:cs typeface="Calibri" panose="020F0502020204030204" pitchFamily="34" charset="0"/>
              </a:rPr>
              <a:t> &lt;</a:t>
            </a:r>
            <a:r>
              <a:rPr lang="en-GB" sz="1800" dirty="0" err="1">
                <a:effectLst/>
                <a:latin typeface="Calibri" panose="020F0502020204030204" pitchFamily="34" charset="0"/>
                <a:ea typeface="Calibri" panose="020F0502020204030204" pitchFamily="34" charset="0"/>
                <a:cs typeface="Calibri" panose="020F0502020204030204" pitchFamily="34" charset="0"/>
              </a:rPr>
              <a:t>specifyip</a:t>
            </a:r>
            <a:r>
              <a:rPr lang="en-GB" sz="1800" dirty="0">
                <a:effectLst/>
                <a:latin typeface="Calibri" panose="020F0502020204030204" pitchFamily="34" charset="0"/>
                <a:ea typeface="Calibri" panose="020F0502020204030204" pitchFamily="34" charset="0"/>
                <a:cs typeface="Calibri" panose="020F0502020204030204" pitchFamily="34" charset="0"/>
              </a:rPr>
              <a:t>&gt;:&lt;</a:t>
            </a:r>
            <a:r>
              <a:rPr lang="en-GB" sz="1800" dirty="0" err="1">
                <a:effectLst/>
                <a:latin typeface="Calibri" panose="020F0502020204030204" pitchFamily="34" charset="0"/>
                <a:ea typeface="Calibri" panose="020F0502020204030204" pitchFamily="34" charset="0"/>
                <a:cs typeface="Calibri" panose="020F0502020204030204" pitchFamily="34" charset="0"/>
              </a:rPr>
              <a:t>specifyport</a:t>
            </a:r>
            <a:r>
              <a:rPr lang="en-GB" sz="1800" dirty="0">
                <a:effectLst/>
                <a:latin typeface="Calibri" panose="020F0502020204030204" pitchFamily="34" charset="0"/>
                <a:ea typeface="Calibri" panose="020F0502020204030204" pitchFamily="34" charset="0"/>
                <a:cs typeface="Calibri" panose="020F0502020204030204" pitchFamily="34" charset="0"/>
              </a:rPr>
              <a:t>&gt;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578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498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Provides an easy way to visualize and edit table field data as well as users/group for authorization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Alternative is to populate </a:t>
            </a:r>
            <a:r>
              <a:rPr lang="en-US" dirty="0" err="1"/>
              <a:t>db</a:t>
            </a:r>
            <a:r>
              <a:rPr lang="en-US" dirty="0"/>
              <a:t> </a:t>
            </a:r>
            <a:r>
              <a:rPr lang="en-US" dirty="0" err="1"/>
              <a:t>programmitcally</a:t>
            </a:r>
            <a:r>
              <a:rPr lang="en-US" dirty="0"/>
              <a:t> or import </a:t>
            </a:r>
            <a:r>
              <a:rPr lang="en-US" dirty="0" err="1"/>
              <a:t>sql</a:t>
            </a:r>
            <a:r>
              <a:rPr lang="en-US" dirty="0"/>
              <a:t> dump</a:t>
            </a:r>
            <a:endParaRPr dirty="0"/>
          </a:p>
        </p:txBody>
      </p:sp>
    </p:spTree>
    <p:extLst>
      <p:ext uri="{BB962C8B-B14F-4D97-AF65-F5344CB8AC3E}">
        <p14:creationId xmlns:p14="http://schemas.microsoft.com/office/powerpoint/2010/main" val="118129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3237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2084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188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7327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Rest Framework (DRF) is a powerful and flexible toolkit for building Web APIs in Django. It abstracts much of the boilerplate code required to create RESTful APIs and offers a range of features to make API development more efficient and maintainable.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Features of Django Rest Framework</a:t>
            </a:r>
          </a:p>
          <a:p>
            <a:pPr marL="0" lvl="0" indent="0" algn="l" rtl="0">
              <a:spcBef>
                <a:spcPts val="0"/>
              </a:spcBef>
              <a:spcAft>
                <a:spcPts val="0"/>
              </a:spcAft>
              <a:buNone/>
            </a:pPr>
            <a:r>
              <a:rPr lang="en-US" dirty="0"/>
              <a:t>Serializers:</a:t>
            </a:r>
          </a:p>
          <a:p>
            <a:pPr marL="0" lvl="0" indent="0" algn="l" rtl="0">
              <a:spcBef>
                <a:spcPts val="0"/>
              </a:spcBef>
              <a:spcAft>
                <a:spcPts val="0"/>
              </a:spcAft>
              <a:buNone/>
            </a:pPr>
            <a:r>
              <a:rPr lang="en-US" dirty="0"/>
              <a:t>Convert complex data types, such as </a:t>
            </a:r>
            <a:r>
              <a:rPr lang="en-US" dirty="0" err="1"/>
              <a:t>querysets</a:t>
            </a:r>
            <a:r>
              <a:rPr lang="en-US" dirty="0"/>
              <a:t> and model instances, into native Python data types that can be easily rendered into JSON, XML, or other content types.</a:t>
            </a:r>
          </a:p>
          <a:p>
            <a:pPr marL="0" lvl="0" indent="0" algn="l" rtl="0">
              <a:spcBef>
                <a:spcPts val="0"/>
              </a:spcBef>
              <a:spcAft>
                <a:spcPts val="0"/>
              </a:spcAft>
              <a:buNone/>
            </a:pPr>
            <a:r>
              <a:rPr lang="en-US" dirty="0"/>
              <a:t>Validate incoming data and convert it back into complex types after deserialization.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Views and </a:t>
            </a:r>
            <a:r>
              <a:rPr lang="en-US" dirty="0" err="1"/>
              <a:t>ViewSets</a:t>
            </a:r>
            <a:r>
              <a:rPr lang="en-US" dirty="0"/>
              <a:t>:</a:t>
            </a:r>
          </a:p>
          <a:p>
            <a:pPr marL="0" lvl="0" indent="0" algn="l" rtl="0">
              <a:spcBef>
                <a:spcPts val="0"/>
              </a:spcBef>
              <a:spcAft>
                <a:spcPts val="0"/>
              </a:spcAft>
              <a:buNone/>
            </a:pPr>
            <a:r>
              <a:rPr lang="en-US" dirty="0"/>
              <a:t>Provide a way to define the logic for your API endpoints.</a:t>
            </a:r>
          </a:p>
          <a:p>
            <a:pPr marL="0" lvl="0" indent="0" algn="l" rtl="0">
              <a:spcBef>
                <a:spcPts val="0"/>
              </a:spcBef>
              <a:spcAft>
                <a:spcPts val="0"/>
              </a:spcAft>
              <a:buNone/>
            </a:pPr>
            <a:r>
              <a:rPr lang="en-US" dirty="0" err="1"/>
              <a:t>APIView</a:t>
            </a:r>
            <a:r>
              <a:rPr lang="en-US" dirty="0"/>
              <a:t> provides the base class for all API views.</a:t>
            </a:r>
          </a:p>
          <a:p>
            <a:pPr marL="0" lvl="0" indent="0" algn="l" rtl="0">
              <a:spcBef>
                <a:spcPts val="0"/>
              </a:spcBef>
              <a:spcAft>
                <a:spcPts val="0"/>
              </a:spcAft>
              <a:buNone/>
            </a:pPr>
            <a:r>
              <a:rPr lang="en-US" dirty="0" err="1"/>
              <a:t>ViewSets</a:t>
            </a:r>
            <a:r>
              <a:rPr lang="en-US" dirty="0"/>
              <a:t> offer a way to combine multiple views for a given resource, such as listing, creating, retrieving, updating, and deleting records.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Routers: Automatically create URL confs for your API, making it simpler to define and manage endpoints.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Permissions: Control access to your API at both the object level and the view level.</a:t>
            </a:r>
          </a:p>
          <a:p>
            <a:pPr marL="0" lvl="0" indent="0" algn="l" rtl="0">
              <a:spcBef>
                <a:spcPts val="0"/>
              </a:spcBef>
              <a:spcAft>
                <a:spcPts val="0"/>
              </a:spcAft>
              <a:buNone/>
            </a:pPr>
            <a:r>
              <a:rPr lang="en-US" dirty="0"/>
              <a:t>Built-in permissions include </a:t>
            </a:r>
            <a:r>
              <a:rPr lang="en-US" dirty="0" err="1"/>
              <a:t>IsAuthenticated</a:t>
            </a:r>
            <a:r>
              <a:rPr lang="en-US" dirty="0"/>
              <a:t>, </a:t>
            </a:r>
            <a:r>
              <a:rPr lang="en-US" dirty="0" err="1"/>
              <a:t>IsAdminUser</a:t>
            </a:r>
            <a:r>
              <a:rPr lang="en-US" dirty="0"/>
              <a:t>, </a:t>
            </a:r>
            <a:r>
              <a:rPr lang="en-US" dirty="0" err="1"/>
              <a:t>AllowAny</a:t>
            </a:r>
            <a:r>
              <a:rPr lang="en-US" dirty="0"/>
              <a:t>, etc.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Authentication: Supports various authentication schemes, such as token-based authentication, session authentication, OAuth, etc.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Browsable API: Provides a web-based interface for testing your API endpoints interactively.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30048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Rest Framework (DRF) does not automatically create files like serializers.py or any other specific code or files in your project. The installation process simply adds the DRF package to your Python environment and makes it available for import in your Django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You Need to Do Manually</a:t>
            </a:r>
          </a:p>
          <a:p>
            <a:pPr marL="0" lvl="0" indent="0" algn="l" rtl="0">
              <a:spcBef>
                <a:spcPts val="0"/>
              </a:spcBef>
              <a:spcAft>
                <a:spcPts val="0"/>
              </a:spcAft>
              <a:buNone/>
            </a:pPr>
            <a:r>
              <a:rPr lang="en-US" dirty="0"/>
              <a:t>After installing DRF, you'll need to create the necessary files and structure yourself. Here are the common steps to set up DRF in your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Create Serializers:</a:t>
            </a:r>
          </a:p>
          <a:p>
            <a:pPr marL="0" lvl="0" indent="0" algn="l" rtl="0">
              <a:spcBef>
                <a:spcPts val="0"/>
              </a:spcBef>
              <a:spcAft>
                <a:spcPts val="0"/>
              </a:spcAft>
              <a:buNone/>
            </a:pPr>
            <a:r>
              <a:rPr lang="en-US" dirty="0"/>
              <a:t>You will need to create a serializers.py file in your Django app directory where you define your serializers.</a:t>
            </a:r>
          </a:p>
          <a:p>
            <a:pPr marL="0" lvl="0" indent="0" algn="l" rtl="0">
              <a:spcBef>
                <a:spcPts val="0"/>
              </a:spcBef>
              <a:spcAft>
                <a:spcPts val="0"/>
              </a:spcAft>
              <a:buNone/>
            </a:pPr>
            <a:r>
              <a:rPr lang="en-US" dirty="0"/>
              <a:t>Example:</a:t>
            </a:r>
          </a:p>
          <a:p>
            <a:pPr marL="0" lvl="0" indent="0" algn="l" rtl="0">
              <a:spcBef>
                <a:spcPts val="0"/>
              </a:spcBef>
              <a:spcAft>
                <a:spcPts val="0"/>
              </a:spcAft>
              <a:buNone/>
            </a:pPr>
            <a:r>
              <a:rPr lang="en-US" dirty="0"/>
              <a:t># todo_api/serializers.py</a:t>
            </a:r>
          </a:p>
          <a:p>
            <a:pPr marL="0" lvl="0" indent="0" algn="l" rtl="0">
              <a:spcBef>
                <a:spcPts val="0"/>
              </a:spcBef>
              <a:spcAft>
                <a:spcPts val="0"/>
              </a:spcAft>
              <a:buNone/>
            </a:pPr>
            <a:r>
              <a:rPr lang="en-US" dirty="0"/>
              <a:t>from </a:t>
            </a:r>
            <a:r>
              <a:rPr lang="en-US" dirty="0" err="1"/>
              <a:t>rest_framework</a:t>
            </a:r>
            <a:r>
              <a:rPr lang="en-US" dirty="0"/>
              <a:t> import serializers</a:t>
            </a:r>
          </a:p>
          <a:p>
            <a:pPr marL="0" lvl="0" indent="0" algn="l" rtl="0">
              <a:spcBef>
                <a:spcPts val="0"/>
              </a:spcBef>
              <a:spcAft>
                <a:spcPts val="0"/>
              </a:spcAft>
              <a:buNone/>
            </a:pPr>
            <a:r>
              <a:rPr lang="en-US" dirty="0"/>
              <a:t>from .models import Todo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class </a:t>
            </a:r>
            <a:r>
              <a:rPr lang="en-US" dirty="0" err="1"/>
              <a:t>TodoSerializer</a:t>
            </a:r>
            <a:r>
              <a:rPr lang="en-US" dirty="0"/>
              <a:t>(</a:t>
            </a:r>
            <a:r>
              <a:rPr lang="en-US" dirty="0" err="1"/>
              <a:t>serializers.ModelSerializer</a:t>
            </a:r>
            <a:r>
              <a:rPr lang="en-US" dirty="0"/>
              <a:t>):</a:t>
            </a:r>
          </a:p>
          <a:p>
            <a:pPr marL="0" lvl="0" indent="0" algn="l" rtl="0">
              <a:spcBef>
                <a:spcPts val="0"/>
              </a:spcBef>
              <a:spcAft>
                <a:spcPts val="0"/>
              </a:spcAft>
              <a:buNone/>
            </a:pPr>
            <a:r>
              <a:rPr lang="en-US" dirty="0"/>
              <a:t>    class Meta:</a:t>
            </a:r>
          </a:p>
          <a:p>
            <a:pPr marL="0" lvl="0" indent="0" algn="l" rtl="0">
              <a:spcBef>
                <a:spcPts val="0"/>
              </a:spcBef>
              <a:spcAft>
                <a:spcPts val="0"/>
              </a:spcAft>
              <a:buNone/>
            </a:pPr>
            <a:r>
              <a:rPr lang="en-US" dirty="0"/>
              <a:t>        model = Todo</a:t>
            </a:r>
          </a:p>
          <a:p>
            <a:pPr marL="0" lvl="0" indent="0" algn="l" rtl="0">
              <a:spcBef>
                <a:spcPts val="0"/>
              </a:spcBef>
              <a:spcAft>
                <a:spcPts val="0"/>
              </a:spcAft>
              <a:buNone/>
            </a:pPr>
            <a:r>
              <a:rPr lang="en-US" dirty="0"/>
              <a:t>        fields = ['id', 'task', 'completed', 'timestamp', 'updated', 'user']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Create Views: Create or modify your views.py file to include API views using DRF.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Update URLs: Set up the URL routing in your urls.py files for your app and project.</a:t>
            </a:r>
          </a:p>
          <a:p>
            <a:pPr marL="0" lvl="0" indent="0" algn="l" rtl="0">
              <a:spcBef>
                <a:spcPts val="0"/>
              </a:spcBef>
              <a:spcAft>
                <a:spcPts val="0"/>
              </a:spcAft>
              <a:buNone/>
            </a:pPr>
            <a:r>
              <a:rPr lang="en-US" dirty="0"/>
              <a:t>- Create urls.py in </a:t>
            </a:r>
            <a:r>
              <a:rPr lang="en-US" dirty="0" err="1"/>
              <a:t>main_app</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Configure Settings: Add '</a:t>
            </a:r>
            <a:r>
              <a:rPr lang="en-US" dirty="0" err="1"/>
              <a:t>rest_framework</a:t>
            </a:r>
            <a:r>
              <a:rPr lang="en-US" dirty="0"/>
              <a:t>' to your INSTALLED_APPS in settings.py if you haven't done so.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Testing: You may want to set up tests for your API endpoints using DRF's testing tools.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Summary</a:t>
            </a:r>
          </a:p>
          <a:p>
            <a:pPr marL="0" lvl="0" indent="0" algn="l" rtl="0">
              <a:spcBef>
                <a:spcPts val="0"/>
              </a:spcBef>
              <a:spcAft>
                <a:spcPts val="0"/>
              </a:spcAft>
              <a:buNone/>
            </a:pPr>
            <a:r>
              <a:rPr lang="en-US" dirty="0"/>
              <a:t>While DRF provides many useful features and tools for building APIs, it requires you to manually define serializers, views, and URLs as per your application's needs. The framework facilitates API development but does not automate file or code generation.</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access the CRUD functions through the REST API, open a new tab in your </a:t>
            </a:r>
            <a:r>
              <a:rPr lang="en-US" dirty="0" err="1"/>
              <a:t>Ib</a:t>
            </a:r>
            <a:r>
              <a:rPr lang="en-US" dirty="0"/>
              <a:t> browser and navigate to http://&lt;ip&gt;:8000/&lt;model&gt;/. This will display a list of entries in the model. Access specific entries with http://&lt;ip&gt;:8000/&lt;model&gt;/&lt;id&gt;</a:t>
            </a:r>
            <a:endParaRPr dirty="0"/>
          </a:p>
        </p:txBody>
      </p:sp>
    </p:spTree>
    <p:extLst>
      <p:ext uri="{BB962C8B-B14F-4D97-AF65-F5344CB8AC3E}">
        <p14:creationId xmlns:p14="http://schemas.microsoft.com/office/powerpoint/2010/main" val="2534591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Users permissions in the admin portal pertain to only the admin portal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want to apply these permissions to the </a:t>
            </a:r>
            <a:r>
              <a:rPr lang="en-US" dirty="0" err="1"/>
              <a:t>api</a:t>
            </a:r>
            <a:r>
              <a:rPr lang="en-US" dirty="0"/>
              <a:t> views you will need to programmatically check the users permissions and write conditional code</a:t>
            </a:r>
          </a:p>
          <a:p>
            <a:pPr marL="0" lvl="0" indent="0" algn="l" rtl="0">
              <a:spcBef>
                <a:spcPts val="0"/>
              </a:spcBef>
              <a:spcAft>
                <a:spcPts val="0"/>
              </a:spcAft>
              <a:buNone/>
            </a:pPr>
            <a:r>
              <a:rPr lang="en-US" dirty="0"/>
              <a:t>For example, the talent agents only have permission to CRUD the Musician model however they can still access the </a:t>
            </a:r>
            <a:r>
              <a:rPr lang="en-US" dirty="0" err="1"/>
              <a:t>RecordLabelListAPIView</a:t>
            </a:r>
            <a:endParaRPr dirty="0"/>
          </a:p>
        </p:txBody>
      </p:sp>
    </p:spTree>
    <p:extLst>
      <p:ext uri="{BB962C8B-B14F-4D97-AF65-F5344CB8AC3E}">
        <p14:creationId xmlns:p14="http://schemas.microsoft.com/office/powerpoint/2010/main" val="2191843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Your application API will be a collection of the API endpoints in urls.py that point to API views in view.py.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Difference between regular views and API 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views to return HTML content – return content Using render vs </a:t>
            </a:r>
            <a:r>
              <a:rPr lang="en-US" dirty="0" err="1"/>
              <a:t>http.response</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API views </a:t>
            </a:r>
            <a:r>
              <a:rPr lang="en-US" b="0" dirty="0">
                <a:solidFill>
                  <a:srgbClr val="6A9955"/>
                </a:solidFill>
                <a:effectLst/>
                <a:highlight>
                  <a:srgbClr val="1E1E1E"/>
                </a:highlight>
                <a:latin typeface="Consolas" panose="020B0609020204030204" pitchFamily="49" charset="0"/>
              </a:rPr>
              <a:t>to handle programmatic access to resources – return content using serializer vs </a:t>
            </a:r>
            <a:r>
              <a:rPr lang="en-US" b="0" dirty="0" err="1">
                <a:solidFill>
                  <a:srgbClr val="6A9955"/>
                </a:solidFill>
                <a:effectLst/>
                <a:highlight>
                  <a:srgbClr val="1E1E1E"/>
                </a:highlight>
                <a:latin typeface="Consolas" panose="020B0609020204030204" pitchFamily="49" charset="0"/>
              </a:rPr>
              <a:t>json.response</a:t>
            </a: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them in conjunction – regular view loads html, provides interactive elements via </a:t>
            </a:r>
            <a:r>
              <a:rPr lang="en-US" dirty="0" err="1"/>
              <a:t>js</a:t>
            </a:r>
            <a:r>
              <a:rPr lang="en-US" dirty="0"/>
              <a:t> that can call </a:t>
            </a:r>
            <a:r>
              <a:rPr lang="en-US" dirty="0" err="1"/>
              <a:t>api</a:t>
            </a:r>
            <a:r>
              <a:rPr lang="en-US" dirty="0"/>
              <a:t> endpoints which point to </a:t>
            </a:r>
            <a:r>
              <a:rPr lang="en-US" dirty="0" err="1"/>
              <a:t>api</a:t>
            </a:r>
            <a:r>
              <a:rPr lang="en-US" dirty="0"/>
              <a:t> views, which provide access to resources, which are then returned to the </a:t>
            </a:r>
            <a:r>
              <a:rPr lang="en-US" dirty="0" err="1"/>
              <a:t>js</a:t>
            </a:r>
            <a:r>
              <a:rPr lang="en-US" dirty="0"/>
              <a:t> via serializer (usually </a:t>
            </a:r>
            <a:r>
              <a:rPr lang="en-US" dirty="0" err="1"/>
              <a:t>json</a:t>
            </a:r>
            <a:r>
              <a:rPr lang="en-US" dirty="0"/>
              <a:t>), which then processes the response as needed, and displays it on the HTML page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directories – expects </a:t>
            </a:r>
            <a:r>
              <a:rPr lang="en-US" dirty="0" err="1"/>
              <a:t>htmls</a:t>
            </a:r>
            <a:r>
              <a:rPr lang="en-US" dirty="0"/>
              <a:t> to be in </a:t>
            </a:r>
            <a:r>
              <a:rPr lang="en-US" dirty="0" err="1"/>
              <a:t>main_app</a:t>
            </a:r>
            <a:r>
              <a:rPr lang="en-US" dirty="0"/>
              <a:t>/templates/&lt;best to use another folder here to distinguish the contents of this ‘templates’  </a:t>
            </a:r>
            <a:r>
              <a:rPr lang="en-US" dirty="0" err="1"/>
              <a:t>dir</a:t>
            </a:r>
            <a:r>
              <a:rPr lang="en-US" dirty="0"/>
              <a:t> from other apps&gt;/</a:t>
            </a:r>
          </a:p>
          <a:p>
            <a:pPr marL="0" lvl="0" indent="0" algn="l" rtl="0">
              <a:spcBef>
                <a:spcPts val="0"/>
              </a:spcBef>
              <a:spcAft>
                <a:spcPts val="0"/>
              </a:spcAft>
              <a:buNone/>
            </a:pPr>
            <a:r>
              <a:rPr lang="en-US" dirty="0"/>
              <a:t>Expects </a:t>
            </a:r>
            <a:r>
              <a:rPr lang="en-US" dirty="0" err="1"/>
              <a:t>js</a:t>
            </a:r>
            <a:r>
              <a:rPr lang="en-US" dirty="0"/>
              <a:t> and </a:t>
            </a:r>
            <a:r>
              <a:rPr lang="en-US" dirty="0" err="1"/>
              <a:t>css</a:t>
            </a:r>
            <a:r>
              <a:rPr lang="en-US" dirty="0"/>
              <a:t> to be in </a:t>
            </a:r>
            <a:r>
              <a:rPr lang="en-US" dirty="0" err="1"/>
              <a:t>main_app</a:t>
            </a:r>
            <a:r>
              <a:rPr lang="en-US" dirty="0"/>
              <a:t>/static/&lt;same as templates, use another folder to make unique&gt;/</a:t>
            </a:r>
          </a:p>
          <a:p>
            <a:pPr marL="0" lvl="0" indent="0" algn="l" rtl="0">
              <a:spcBef>
                <a:spcPts val="0"/>
              </a:spcBef>
              <a:spcAft>
                <a:spcPts val="0"/>
              </a:spcAft>
              <a:buNone/>
            </a:pPr>
            <a:endParaRPr lang="en-US" dirty="0"/>
          </a:p>
          <a:p>
            <a:r>
              <a:rPr lang="en-AU" b="0" dirty="0">
                <a:solidFill>
                  <a:srgbClr val="569CD6"/>
                </a:solidFill>
                <a:effectLst/>
                <a:highlight>
                  <a:srgbClr val="1E1E1E"/>
                </a:highlight>
                <a:latin typeface="Consolas" panose="020B0609020204030204" pitchFamily="49" charset="0"/>
              </a:rPr>
              <a:t>{% </a:t>
            </a:r>
            <a:r>
              <a:rPr lang="en-AU" b="0" dirty="0">
                <a:solidFill>
                  <a:srgbClr val="C586C0"/>
                </a:solidFill>
                <a:effectLst/>
                <a:highlight>
                  <a:srgbClr val="1E1E1E"/>
                </a:highlight>
                <a:latin typeface="Consolas" panose="020B0609020204030204" pitchFamily="49" charset="0"/>
              </a:rPr>
              <a:t>load</a:t>
            </a:r>
            <a:r>
              <a:rPr lang="en-AU" b="0" dirty="0">
                <a:solidFill>
                  <a:srgbClr val="569CD6"/>
                </a:solidFill>
                <a:effectLst/>
                <a:highlight>
                  <a:srgbClr val="1E1E1E"/>
                </a:highlight>
                <a:latin typeface="Consolas" panose="020B0609020204030204" pitchFamily="49" charset="0"/>
              </a:rPr>
              <a:t> static %}</a:t>
            </a:r>
            <a:r>
              <a:rPr lang="en-AU" b="0" dirty="0">
                <a:solidFill>
                  <a:srgbClr val="D4D4D4"/>
                </a:solidFill>
                <a:effectLst/>
                <a:highlight>
                  <a:srgbClr val="1E1E1E"/>
                </a:highlight>
                <a:latin typeface="Consolas" panose="020B0609020204030204" pitchFamily="49" charset="0"/>
              </a:rPr>
              <a:t> </a:t>
            </a:r>
            <a:r>
              <a:rPr lang="en-AU" b="0" dirty="0">
                <a:solidFill>
                  <a:srgbClr val="6A9955"/>
                </a:solidFill>
                <a:effectLst/>
                <a:highlight>
                  <a:srgbClr val="1E1E1E"/>
                </a:highlight>
                <a:latin typeface="Consolas" panose="020B0609020204030204" pitchFamily="49" charset="0"/>
              </a:rPr>
              <a:t>&lt;!-- Loads Django default location for static files such as </a:t>
            </a:r>
            <a:r>
              <a:rPr lang="en-AU" b="0" dirty="0" err="1">
                <a:solidFill>
                  <a:srgbClr val="6A9955"/>
                </a:solidFill>
                <a:effectLst/>
                <a:highlight>
                  <a:srgbClr val="1E1E1E"/>
                </a:highlight>
                <a:latin typeface="Consolas" panose="020B0609020204030204" pitchFamily="49" charset="0"/>
              </a:rPr>
              <a:t>css</a:t>
            </a:r>
            <a:r>
              <a:rPr lang="en-AU" b="0" dirty="0">
                <a:solidFill>
                  <a:srgbClr val="6A9955"/>
                </a:solidFill>
                <a:effectLst/>
                <a:highlight>
                  <a:srgbClr val="1E1E1E"/>
                </a:highlight>
                <a:latin typeface="Consolas" panose="020B0609020204030204" pitchFamily="49" charset="0"/>
              </a:rPr>
              <a:t>, </a:t>
            </a:r>
            <a:r>
              <a:rPr lang="en-AU" b="0" dirty="0" err="1">
                <a:solidFill>
                  <a:srgbClr val="6A9955"/>
                </a:solidFill>
                <a:effectLst/>
                <a:highlight>
                  <a:srgbClr val="1E1E1E"/>
                </a:highlight>
                <a:latin typeface="Consolas" panose="020B0609020204030204" pitchFamily="49" charset="0"/>
              </a:rPr>
              <a:t>js</a:t>
            </a:r>
            <a:r>
              <a:rPr lang="en-AU" b="0" dirty="0">
                <a:solidFill>
                  <a:srgbClr val="6A9955"/>
                </a:solidFill>
                <a:effectLst/>
                <a:highlight>
                  <a:srgbClr val="1E1E1E"/>
                </a:highlight>
                <a:latin typeface="Consolas" panose="020B0609020204030204" pitchFamily="49" charset="0"/>
              </a:rPr>
              <a:t> and image files (</a:t>
            </a:r>
            <a:r>
              <a:rPr lang="en-AU" b="0" dirty="0" err="1">
                <a:solidFill>
                  <a:srgbClr val="6A9955"/>
                </a:solidFill>
                <a:effectLst/>
                <a:highlight>
                  <a:srgbClr val="1E1E1E"/>
                </a:highlight>
                <a:latin typeface="Consolas" panose="020B0609020204030204" pitchFamily="49" charset="0"/>
              </a:rPr>
              <a:t>main_app</a:t>
            </a:r>
            <a:r>
              <a:rPr lang="en-AU" b="0" dirty="0">
                <a:solidFill>
                  <a:srgbClr val="6A9955"/>
                </a:solidFill>
                <a:effectLst/>
                <a:highlight>
                  <a:srgbClr val="1E1E1E"/>
                </a:highlight>
                <a:latin typeface="Consolas" panose="020B0609020204030204" pitchFamily="49" charset="0"/>
              </a:rPr>
              <a:t>/static) --&gt;</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    </a:t>
            </a:r>
            <a:r>
              <a:rPr lang="en-AU" b="0" dirty="0">
                <a:solidFill>
                  <a:srgbClr val="808080"/>
                </a:solidFill>
                <a:effectLst/>
                <a:highlight>
                  <a:srgbClr val="1E1E1E"/>
                </a:highlight>
                <a:latin typeface="Consolas" panose="020B0609020204030204" pitchFamily="49" charset="0"/>
              </a:rPr>
              <a:t>&lt;</a:t>
            </a:r>
            <a:r>
              <a:rPr lang="en-AU" b="0" dirty="0">
                <a:solidFill>
                  <a:srgbClr val="569CD6"/>
                </a:solidFill>
                <a:effectLst/>
                <a:highlight>
                  <a:srgbClr val="1E1E1E"/>
                </a:highlight>
                <a:latin typeface="Consolas" panose="020B0609020204030204" pitchFamily="49" charset="0"/>
              </a:rPr>
              <a:t>link</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rel</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"stylesheet"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href</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 static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/main_app.css'</a:t>
            </a:r>
            <a:r>
              <a:rPr lang="en-AU" b="0" dirty="0">
                <a:solidFill>
                  <a:srgbClr val="569CD6"/>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a:solidFill>
                  <a:srgbClr val="808080"/>
                </a:solidFill>
                <a:effectLst/>
                <a:highlight>
                  <a:srgbClr val="1E1E1E"/>
                </a:highlight>
                <a:latin typeface="Consolas" panose="020B0609020204030204" pitchFamily="49" charset="0"/>
              </a:rPr>
              <a:t>&gt;</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    </a:t>
            </a:r>
            <a:r>
              <a:rPr lang="en-AU" b="0" dirty="0">
                <a:solidFill>
                  <a:srgbClr val="808080"/>
                </a:solidFill>
                <a:effectLst/>
                <a:highlight>
                  <a:srgbClr val="1E1E1E"/>
                </a:highlight>
                <a:latin typeface="Consolas" panose="020B0609020204030204" pitchFamily="49" charset="0"/>
              </a:rPr>
              <a:t>&lt;</a:t>
            </a:r>
            <a:r>
              <a:rPr lang="en-AU" b="0" dirty="0">
                <a:solidFill>
                  <a:srgbClr val="569CD6"/>
                </a:solidFill>
                <a:effectLst/>
                <a:highlight>
                  <a:srgbClr val="1E1E1E"/>
                </a:highlight>
                <a:latin typeface="Consolas" panose="020B0609020204030204" pitchFamily="49" charset="0"/>
              </a:rPr>
              <a:t>script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src</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 static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/main_app.js'</a:t>
            </a:r>
            <a:r>
              <a:rPr lang="en-AU" b="0" dirty="0">
                <a:solidFill>
                  <a:srgbClr val="569CD6"/>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defer</a:t>
            </a:r>
            <a:r>
              <a:rPr lang="en-AU" b="0" dirty="0">
                <a:solidFill>
                  <a:srgbClr val="808080"/>
                </a:solidFill>
                <a:effectLst/>
                <a:highlight>
                  <a:srgbClr val="1E1E1E"/>
                </a:highlight>
                <a:latin typeface="Consolas" panose="020B0609020204030204" pitchFamily="49" charset="0"/>
              </a:rPr>
              <a:t>&gt;&lt;/</a:t>
            </a:r>
            <a:r>
              <a:rPr lang="en-AU" b="0" dirty="0">
                <a:solidFill>
                  <a:srgbClr val="569CD6"/>
                </a:solidFill>
                <a:effectLst/>
                <a:highlight>
                  <a:srgbClr val="1E1E1E"/>
                </a:highlight>
                <a:latin typeface="Consolas" panose="020B0609020204030204" pitchFamily="49" charset="0"/>
              </a:rPr>
              <a:t>script</a:t>
            </a:r>
            <a:r>
              <a:rPr lang="en-AU" b="0" dirty="0">
                <a:solidFill>
                  <a:srgbClr val="808080"/>
                </a:solidFill>
                <a:effectLst/>
                <a:highlight>
                  <a:srgbClr val="1E1E1E"/>
                </a:highlight>
                <a:latin typeface="Consolas" panose="020B0609020204030204" pitchFamily="49" charset="0"/>
              </a:rPr>
              <a:t>&gt;&lt;/</a:t>
            </a:r>
            <a:r>
              <a:rPr lang="en-AU" b="0" dirty="0">
                <a:solidFill>
                  <a:srgbClr val="569CD6"/>
                </a:solidFill>
                <a:effectLst/>
                <a:highlight>
                  <a:srgbClr val="1E1E1E"/>
                </a:highlight>
                <a:latin typeface="Consolas" panose="020B0609020204030204" pitchFamily="49" charset="0"/>
              </a:rPr>
              <a:t>head</a:t>
            </a:r>
            <a:r>
              <a:rPr lang="en-AU" b="0" dirty="0">
                <a:solidFill>
                  <a:srgbClr val="808080"/>
                </a:solidFill>
                <a:effectLst/>
                <a:highlight>
                  <a:srgbClr val="1E1E1E"/>
                </a:highlight>
                <a:latin typeface="Consolas" panose="020B0609020204030204" pitchFamily="49" charset="0"/>
              </a:rPr>
              <a:t>&gt;</a:t>
            </a:r>
            <a:endParaRPr lang="en-AU"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how a front end framework might fit into </a:t>
            </a:r>
            <a:r>
              <a:rPr lang="en-US" dirty="0" err="1"/>
              <a:t>django</a:t>
            </a:r>
            <a:r>
              <a:rPr lang="en-US" dirty="0"/>
              <a:t> such as react</a:t>
            </a:r>
          </a:p>
        </p:txBody>
      </p:sp>
    </p:spTree>
    <p:extLst>
      <p:ext uri="{BB962C8B-B14F-4D97-AF65-F5344CB8AC3E}">
        <p14:creationId xmlns:p14="http://schemas.microsoft.com/office/powerpoint/2010/main" val="478110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158750" indent="0">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How to use the Thunder Client extension in Visual Studio with a DJANGO API, follow these steps:</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Install the Thunder Client extension in Visual Studio. You can do this by opening the Extensions panel, searching for "Thunder Client", and clicking "Install".</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Open the DJANGO API project in Visual Studio and ensure that it is running. You should see the DJANGO API homepage displayed in your browser.</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Open Thunder Client by clicking on the Thunder Client icon in the Visual Studio toolbar.</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Create a new request by clicking the "New Request" button. In the "Request URL" field, enter the URL for the DJANGO API endpoint you want to test. For example, if you want to test the "users" endpoint, you would enter "http://localhost:8000/users/". </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Choose the HTTP method for your request from the dropdown menu (e.g., GET, POST, PUT, DELETE). </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Add any necessary headers or query parameters to your request.</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If you need to send data in the body of your request (e.g., for a POST or PUT request), enter the data in the "Body" field.</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Click the "Send" button to send the request to the DJANGO API. </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The response from the DJANGO API will be displayed in the Thunder Client window. You can view the response headers and body, and use the "Test" button to run tests on the response.</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That's it! With Thunder Client, you can easily test your DJANGO API endpoints and ensure that they are functioning as expected.</a:t>
            </a:r>
          </a:p>
          <a:p>
            <a:pPr marL="0" lvl="0" indent="0">
              <a:buFont typeface="+mj-lt"/>
              <a:buNone/>
            </a:pPr>
            <a:r>
              <a:rPr lang="en-GB" sz="1100" kern="100" dirty="0">
                <a:effectLst/>
                <a:latin typeface="Calibri" panose="020F0502020204030204" pitchFamily="34" charset="0"/>
                <a:ea typeface="Calibri" panose="020F0502020204030204" pitchFamily="34" charset="0"/>
                <a:cs typeface="Times New Roman" panose="02020603050405020304" pitchFamily="18" charset="0"/>
              </a:rPr>
              <a:t>Or use Postman, it does the thing too.</a:t>
            </a:r>
            <a:endParaRPr lang="en-AU"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33704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Cover Swagger and </a:t>
            </a:r>
            <a:r>
              <a:rPr lang="en-US" dirty="0" err="1"/>
              <a:t>OpenAPI</a:t>
            </a:r>
            <a:r>
              <a:rPr lang="en-US" dirty="0"/>
              <a:t> explanation</a:t>
            </a:r>
          </a:p>
          <a:p>
            <a:pPr marL="0" lvl="0" indent="0" algn="l" rtl="0">
              <a:spcBef>
                <a:spcPts val="0"/>
              </a:spcBef>
              <a:spcAft>
                <a:spcPts val="0"/>
              </a:spcAft>
              <a:buNone/>
            </a:pPr>
            <a:r>
              <a:rPr lang="en-US" dirty="0" err="1"/>
              <a:t>Redoc</a:t>
            </a:r>
            <a:r>
              <a:rPr lang="en-US" dirty="0"/>
              <a:t> is similar to Swagger and is another option to display </a:t>
            </a:r>
            <a:r>
              <a:rPr lang="en-US" dirty="0" err="1"/>
              <a:t>api</a:t>
            </a:r>
            <a:r>
              <a:rPr lang="en-US" dirty="0"/>
              <a:t> documentation with </a:t>
            </a:r>
            <a:r>
              <a:rPr lang="en-US" dirty="0" err="1"/>
              <a:t>openapi</a:t>
            </a:r>
            <a:r>
              <a:rPr lang="en-US" dirty="0"/>
              <a:t> specifications.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158750" indent="0">
              <a:buNone/>
            </a:pPr>
            <a:r>
              <a:rPr lang="en-AU" dirty="0"/>
              <a:t>I recommend using </a:t>
            </a:r>
            <a:r>
              <a:rPr lang="en-AU" dirty="0" err="1"/>
              <a:t>drf_yasg</a:t>
            </a:r>
            <a:r>
              <a:rPr lang="en-AU" dirty="0"/>
              <a:t> for generating API documentation in Django projects. It is well-maintained and supports the </a:t>
            </a:r>
            <a:r>
              <a:rPr lang="en-AU" dirty="0" err="1"/>
              <a:t>OpenAPI</a:t>
            </a:r>
            <a:r>
              <a:rPr lang="en-AU" dirty="0"/>
              <a:t> specification, which is a widely adopted standard for API documentation. Here’s a step-by-step guide on how to set up </a:t>
            </a:r>
            <a:r>
              <a:rPr lang="en-AU" dirty="0" err="1"/>
              <a:t>drf_yasg</a:t>
            </a:r>
            <a:r>
              <a:rPr lang="en-AU" dirty="0"/>
              <a:t> in your Django project:</a:t>
            </a:r>
          </a:p>
          <a:p>
            <a:endParaRPr lang="en-AU" dirty="0"/>
          </a:p>
          <a:p>
            <a:pPr marL="158750" indent="0">
              <a:buFont typeface="+mj-lt"/>
              <a:buNone/>
            </a:pPr>
            <a:r>
              <a:rPr lang="en-AU" b="1" dirty="0"/>
              <a:t>Install </a:t>
            </a:r>
            <a:r>
              <a:rPr lang="en-AU" b="1" dirty="0" err="1"/>
              <a:t>drf_yasg</a:t>
            </a:r>
            <a:r>
              <a:rPr lang="en-AU" dirty="0"/>
              <a:t>:</a:t>
            </a:r>
          </a:p>
          <a:p>
            <a:pPr marL="158750" indent="0" rtl="0">
              <a:buFont typeface="+mj-lt"/>
              <a:buNone/>
            </a:pPr>
            <a:r>
              <a:rPr lang="en-AU" dirty="0"/>
              <a:t>pip install </a:t>
            </a:r>
            <a:r>
              <a:rPr lang="en-AU" dirty="0" err="1"/>
              <a:t>drf-yasg</a:t>
            </a:r>
            <a:r>
              <a:rPr lang="en-AU" dirty="0"/>
              <a:t> </a:t>
            </a:r>
          </a:p>
          <a:p>
            <a:pPr rtl="0">
              <a:buFont typeface="+mj-lt"/>
              <a:buAutoNum type="arabicPeriod"/>
            </a:pPr>
            <a:endParaRPr lang="en-AU" dirty="0"/>
          </a:p>
          <a:p>
            <a:pPr marL="158750" indent="0">
              <a:buFont typeface="+mj-lt"/>
              <a:buNone/>
            </a:pPr>
            <a:r>
              <a:rPr lang="en-AU" b="1" dirty="0"/>
              <a:t>Update your urls.py file</a:t>
            </a:r>
            <a:r>
              <a:rPr lang="en-AU" dirty="0"/>
              <a:t>:</a:t>
            </a:r>
          </a:p>
          <a:p>
            <a:pPr marL="158750" indent="0">
              <a:buFont typeface="+mj-lt"/>
              <a:buNone/>
            </a:pPr>
            <a:r>
              <a:rPr lang="en-AU" dirty="0"/>
              <a:t>If you're working with a project-level urls.py, add the following configuration. If you're working within an app, you can add this configuration to the app’s urls.py, but the project-level file is more common for such configurations.</a:t>
            </a:r>
          </a:p>
          <a:p>
            <a:pPr marL="158750" indent="0" rtl="0">
              <a:buFont typeface="+mj-lt"/>
              <a:buNone/>
            </a:pPr>
            <a:endParaRPr lang="en-AU" dirty="0"/>
          </a:p>
          <a:p>
            <a:pPr marL="158750" indent="0" rtl="0">
              <a:buFont typeface="+mj-lt"/>
              <a:buNone/>
            </a:pPr>
            <a:r>
              <a:rPr lang="en-AU" dirty="0"/>
              <a:t>from </a:t>
            </a:r>
            <a:r>
              <a:rPr lang="en-AU" dirty="0" err="1"/>
              <a:t>django.contrib</a:t>
            </a:r>
            <a:r>
              <a:rPr lang="en-AU" dirty="0"/>
              <a:t> import admin </a:t>
            </a:r>
          </a:p>
          <a:p>
            <a:pPr marL="158750" indent="0" rtl="0">
              <a:buFont typeface="+mj-lt"/>
              <a:buNone/>
            </a:pPr>
            <a:r>
              <a:rPr lang="en-AU" dirty="0"/>
              <a:t>from </a:t>
            </a:r>
            <a:r>
              <a:rPr lang="en-AU" dirty="0" err="1"/>
              <a:t>django.urls</a:t>
            </a:r>
            <a:r>
              <a:rPr lang="en-AU" dirty="0"/>
              <a:t> import path, </a:t>
            </a:r>
            <a:r>
              <a:rPr lang="en-AU" dirty="0" err="1"/>
              <a:t>re_path</a:t>
            </a:r>
            <a:r>
              <a:rPr lang="en-AU" dirty="0"/>
              <a:t> </a:t>
            </a:r>
          </a:p>
          <a:p>
            <a:pPr marL="158750" indent="0" rtl="0">
              <a:buFont typeface="+mj-lt"/>
              <a:buNone/>
            </a:pPr>
            <a:r>
              <a:rPr lang="en-AU" dirty="0"/>
              <a:t>from </a:t>
            </a:r>
            <a:r>
              <a:rPr lang="en-AU" dirty="0" err="1"/>
              <a:t>rest_framework</a:t>
            </a:r>
            <a:r>
              <a:rPr lang="en-AU" dirty="0"/>
              <a:t> import permissions </a:t>
            </a:r>
          </a:p>
          <a:p>
            <a:pPr marL="158750" indent="0" rtl="0">
              <a:buFont typeface="+mj-lt"/>
              <a:buNone/>
            </a:pPr>
            <a:r>
              <a:rPr lang="en-AU" dirty="0"/>
              <a:t>from </a:t>
            </a:r>
            <a:r>
              <a:rPr lang="en-AU" dirty="0" err="1"/>
              <a:t>drf_yasg.views</a:t>
            </a:r>
            <a:r>
              <a:rPr lang="en-AU" dirty="0"/>
              <a:t> import </a:t>
            </a:r>
            <a:r>
              <a:rPr lang="en-AU" dirty="0" err="1"/>
              <a:t>get_schema_view</a:t>
            </a:r>
            <a:r>
              <a:rPr lang="en-AU" dirty="0"/>
              <a:t> </a:t>
            </a:r>
          </a:p>
          <a:p>
            <a:pPr marL="158750" indent="0" rtl="0">
              <a:buFont typeface="+mj-lt"/>
              <a:buNone/>
            </a:pPr>
            <a:r>
              <a:rPr lang="en-AU" dirty="0"/>
              <a:t>from </a:t>
            </a:r>
            <a:r>
              <a:rPr lang="en-AU" dirty="0" err="1"/>
              <a:t>drf_yasg</a:t>
            </a:r>
            <a:r>
              <a:rPr lang="en-AU" dirty="0"/>
              <a:t> import </a:t>
            </a:r>
            <a:r>
              <a:rPr lang="en-AU" dirty="0" err="1"/>
              <a:t>openapi</a:t>
            </a:r>
            <a:r>
              <a:rPr lang="en-AU" dirty="0"/>
              <a:t> </a:t>
            </a:r>
          </a:p>
          <a:p>
            <a:pPr marL="158750" indent="0" rtl="0">
              <a:buFont typeface="+mj-lt"/>
              <a:buNone/>
            </a:pPr>
            <a:r>
              <a:rPr lang="en-AU" b="0" dirty="0" err="1">
                <a:solidFill>
                  <a:srgbClr val="9CDCFE"/>
                </a:solidFill>
                <a:effectLst/>
                <a:highlight>
                  <a:srgbClr val="1E1E1E"/>
                </a:highlight>
                <a:latin typeface="Consolas" panose="020B0609020204030204" pitchFamily="49" charset="0"/>
              </a:rPr>
              <a:t>main_app_schema_view</a:t>
            </a:r>
            <a:r>
              <a:rPr lang="en-AU" b="0" dirty="0">
                <a:solidFill>
                  <a:srgbClr val="D4D4D4"/>
                </a:solidFill>
                <a:effectLst/>
                <a:highlight>
                  <a:srgbClr val="1E1E1E"/>
                </a:highlight>
                <a:latin typeface="Consolas" panose="020B0609020204030204" pitchFamily="49" charset="0"/>
              </a:rPr>
              <a:t> = </a:t>
            </a:r>
            <a:r>
              <a:rPr lang="en-AU" b="0" dirty="0" err="1">
                <a:solidFill>
                  <a:srgbClr val="DCDCAA"/>
                </a:solidFill>
                <a:effectLst/>
                <a:highlight>
                  <a:srgbClr val="1E1E1E"/>
                </a:highlight>
                <a:latin typeface="Consolas" panose="020B0609020204030204" pitchFamily="49" charset="0"/>
              </a:rPr>
              <a:t>get_schema_view</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err="1">
                <a:solidFill>
                  <a:srgbClr val="4EC9B0"/>
                </a:solidFill>
                <a:effectLst/>
                <a:highlight>
                  <a:srgbClr val="1E1E1E"/>
                </a:highlight>
                <a:latin typeface="Consolas" panose="020B0609020204030204" pitchFamily="49" charset="0"/>
              </a:rPr>
              <a:t>openapi</a:t>
            </a:r>
            <a:r>
              <a:rPr lang="en-AU" b="0" dirty="0" err="1">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Info</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title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sql_ex</a:t>
            </a:r>
            <a:r>
              <a:rPr lang="en-AU" b="0" dirty="0">
                <a:solidFill>
                  <a:srgbClr val="CE9178"/>
                </a:solidFill>
                <a:effectLst/>
                <a:highlight>
                  <a:srgbClr val="1E1E1E"/>
                </a:highlight>
                <a:latin typeface="Consolas" panose="020B0609020204030204" pitchFamily="49" charset="0"/>
              </a:rPr>
              <a:t> Project API"</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default_version</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'v1'</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description</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"API documentation for all apps present in </a:t>
            </a:r>
            <a:r>
              <a:rPr lang="en-AU" b="0" dirty="0" err="1">
                <a:solidFill>
                  <a:srgbClr val="CE9178"/>
                </a:solidFill>
                <a:effectLst/>
                <a:highlight>
                  <a:srgbClr val="1E1E1E"/>
                </a:highlight>
                <a:latin typeface="Consolas" panose="020B0609020204030204" pitchFamily="49" charset="0"/>
              </a:rPr>
              <a:t>sql_ex</a:t>
            </a:r>
            <a:r>
              <a:rPr lang="en-AU" b="0" dirty="0">
                <a:solidFill>
                  <a:srgbClr val="CE9178"/>
                </a:solidFill>
                <a:effectLst/>
                <a:highlight>
                  <a:srgbClr val="1E1E1E"/>
                </a:highlight>
                <a:latin typeface="Consolas" panose="020B0609020204030204" pitchFamily="49" charset="0"/>
              </a:rPr>
              <a:t> Project"</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terms_of_service</a:t>
            </a:r>
            <a:r>
              <a:rPr lang="en-AU" b="0" dirty="0">
                <a:solidFill>
                  <a:srgbClr val="D4D4D4"/>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None</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contact</a:t>
            </a:r>
            <a:r>
              <a:rPr lang="en-AU" b="0" dirty="0">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openapi</a:t>
            </a:r>
            <a:r>
              <a:rPr lang="en-AU" b="0" dirty="0" err="1">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Contact</a:t>
            </a:r>
            <a:r>
              <a:rPr lang="en-AU" b="0" dirty="0">
                <a:solidFill>
                  <a:srgbClr val="D4D4D4"/>
                </a:solidFill>
                <a:effectLst/>
                <a:highlight>
                  <a:srgbClr val="1E1E1E"/>
                </a:highlight>
                <a:latin typeface="Consolas" panose="020B0609020204030204" pitchFamily="49" charset="0"/>
              </a:rPr>
              <a:t>(</a:t>
            </a:r>
            <a:r>
              <a:rPr lang="en-AU" b="0" dirty="0">
                <a:solidFill>
                  <a:srgbClr val="9CDCFE"/>
                </a:solidFill>
                <a:effectLst/>
                <a:highlight>
                  <a:srgbClr val="1E1E1E"/>
                </a:highlight>
                <a:latin typeface="Consolas" panose="020B0609020204030204" pitchFamily="49" charset="0"/>
              </a:rPr>
              <a:t>email</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'lukewait@outlook.com'</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license</a:t>
            </a:r>
            <a:r>
              <a:rPr lang="en-AU" b="0" dirty="0">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openapi</a:t>
            </a:r>
            <a:r>
              <a:rPr lang="en-AU" b="0" dirty="0" err="1">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License</a:t>
            </a:r>
            <a:r>
              <a:rPr lang="en-AU" b="0" dirty="0">
                <a:solidFill>
                  <a:srgbClr val="D4D4D4"/>
                </a:solidFill>
                <a:effectLst/>
                <a:highlight>
                  <a:srgbClr val="1E1E1E"/>
                </a:highlight>
                <a:latin typeface="Consolas" panose="020B0609020204030204" pitchFamily="49" charset="0"/>
              </a:rPr>
              <a:t>(</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'MIT License'</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p>
          <a:p>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public</a:t>
            </a:r>
            <a:r>
              <a:rPr lang="en-AU" b="0" dirty="0">
                <a:solidFill>
                  <a:srgbClr val="D4D4D4"/>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True</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permission_classes</a:t>
            </a:r>
            <a:r>
              <a:rPr lang="en-AU" b="0" dirty="0">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permissions</a:t>
            </a:r>
            <a:r>
              <a:rPr lang="en-AU" b="0" dirty="0" err="1">
                <a:solidFill>
                  <a:srgbClr val="D4D4D4"/>
                </a:solidFill>
                <a:effectLst/>
                <a:highlight>
                  <a:srgbClr val="1E1E1E"/>
                </a:highlight>
                <a:latin typeface="Consolas" panose="020B0609020204030204" pitchFamily="49" charset="0"/>
              </a:rPr>
              <a:t>.</a:t>
            </a:r>
            <a:r>
              <a:rPr lang="en-AU" b="0" dirty="0" err="1">
                <a:solidFill>
                  <a:srgbClr val="4EC9B0"/>
                </a:solidFill>
                <a:effectLst/>
                <a:highlight>
                  <a:srgbClr val="1E1E1E"/>
                </a:highlight>
                <a:latin typeface="Consolas" panose="020B0609020204030204" pitchFamily="49" charset="0"/>
              </a:rPr>
              <a:t>AllowAny</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a:t>
            </a:r>
          </a:p>
          <a:p>
            <a:pPr marL="158750" indent="0" rtl="0">
              <a:buFont typeface="+mj-lt"/>
              <a:buNone/>
            </a:pPr>
            <a:endParaRPr lang="en-AU" dirty="0"/>
          </a:p>
          <a:p>
            <a:r>
              <a:rPr lang="en-AU" b="0" dirty="0" err="1">
                <a:solidFill>
                  <a:srgbClr val="9CDCFE"/>
                </a:solidFill>
                <a:effectLst/>
                <a:highlight>
                  <a:srgbClr val="1E1E1E"/>
                </a:highlight>
                <a:latin typeface="Consolas" panose="020B0609020204030204" pitchFamily="49" charset="0"/>
              </a:rPr>
              <a:t>urlpatterns</a:t>
            </a:r>
            <a:r>
              <a:rPr lang="en-AU" b="0" dirty="0">
                <a:solidFill>
                  <a:srgbClr val="D4D4D4"/>
                </a:solidFill>
                <a:effectLst/>
                <a:highlight>
                  <a:srgbClr val="1E1E1E"/>
                </a:highlight>
                <a:latin typeface="Consolas" panose="020B0609020204030204" pitchFamily="49" charset="0"/>
              </a:rPr>
              <a:t> = [</a:t>
            </a:r>
          </a:p>
          <a:p>
            <a:r>
              <a:rPr lang="en-AU" b="0" dirty="0">
                <a:solidFill>
                  <a:srgbClr val="D4D4D4"/>
                </a:solidFill>
                <a:effectLst/>
                <a:highlight>
                  <a:srgbClr val="1E1E1E"/>
                </a:highlight>
                <a:latin typeface="Consolas" panose="020B0609020204030204" pitchFamily="49" charset="0"/>
              </a:rPr>
              <a:t>    </a:t>
            </a:r>
            <a:r>
              <a:rPr lang="en-AU" b="0" dirty="0" err="1">
                <a:solidFill>
                  <a:srgbClr val="DCDCAA"/>
                </a:solidFill>
                <a:effectLst/>
                <a:highlight>
                  <a:srgbClr val="1E1E1E"/>
                </a:highlight>
                <a:latin typeface="Consolas" panose="020B0609020204030204" pitchFamily="49" charset="0"/>
              </a:rPr>
              <a:t>re_path</a:t>
            </a:r>
            <a:r>
              <a:rPr lang="en-AU" b="0" dirty="0">
                <a:solidFill>
                  <a:srgbClr val="D4D4D4"/>
                </a:solidFill>
                <a:effectLst/>
                <a:highlight>
                  <a:srgbClr val="1E1E1E"/>
                </a:highlight>
                <a:latin typeface="Consolas" panose="020B0609020204030204" pitchFamily="49" charset="0"/>
              </a:rPr>
              <a:t>(</a:t>
            </a:r>
            <a:r>
              <a:rPr lang="en-AU" b="0" dirty="0" err="1">
                <a:solidFill>
                  <a:srgbClr val="569CD6"/>
                </a:solidFill>
                <a:effectLst/>
                <a:highlight>
                  <a:srgbClr val="1E1E1E"/>
                </a:highlight>
                <a:latin typeface="Consolas" panose="020B0609020204030204" pitchFamily="49" charset="0"/>
              </a:rPr>
              <a:t>r</a:t>
            </a:r>
            <a:r>
              <a:rPr lang="en-AU" b="0" dirty="0" err="1">
                <a:solidFill>
                  <a:srgbClr val="D16969"/>
                </a:solidFill>
                <a:effectLst/>
                <a:highlight>
                  <a:srgbClr val="1E1E1E"/>
                </a:highlight>
                <a:latin typeface="Consolas" panose="020B0609020204030204" pitchFamily="49" charset="0"/>
              </a:rPr>
              <a:t>'^swagger</a:t>
            </a:r>
            <a:r>
              <a:rPr lang="en-AU" b="0" dirty="0">
                <a:solidFill>
                  <a:srgbClr val="D16969"/>
                </a:solidFill>
                <a:effectLst/>
                <a:highlight>
                  <a:srgbClr val="1E1E1E"/>
                </a:highlight>
                <a:latin typeface="Consolas" panose="020B0609020204030204" pitchFamily="49" charset="0"/>
              </a:rPr>
              <a:t>/</a:t>
            </a:r>
            <a:r>
              <a:rPr lang="en-AU" b="0" dirty="0" err="1">
                <a:solidFill>
                  <a:srgbClr val="D16969"/>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a:t>
            </a:r>
            <a:r>
              <a:rPr lang="en-AU" b="0" dirty="0">
                <a:solidFill>
                  <a:srgbClr val="569CD6"/>
                </a:solidFill>
                <a:effectLst/>
                <a:highlight>
                  <a:srgbClr val="1E1E1E"/>
                </a:highlight>
                <a:latin typeface="Consolas" panose="020B0609020204030204" pitchFamily="49" charset="0"/>
              </a:rPr>
              <a:t>?P&lt;format&gt;</a:t>
            </a:r>
            <a:r>
              <a:rPr lang="en-AU" b="0" dirty="0">
                <a:solidFill>
                  <a:srgbClr val="D7BA7D"/>
                </a:solidFill>
                <a:effectLst/>
                <a:highlight>
                  <a:srgbClr val="1E1E1E"/>
                </a:highlight>
                <a:latin typeface="Consolas" panose="020B0609020204030204" pitchFamily="49" charset="0"/>
              </a:rPr>
              <a:t>\.</a:t>
            </a:r>
            <a:r>
              <a:rPr lang="en-AU" b="0" dirty="0" err="1">
                <a:solidFill>
                  <a:srgbClr val="D16969"/>
                </a:solidFill>
                <a:effectLst/>
                <a:highlight>
                  <a:srgbClr val="1E1E1E"/>
                </a:highlight>
                <a:latin typeface="Consolas" panose="020B0609020204030204" pitchFamily="49" charset="0"/>
              </a:rPr>
              <a:t>json</a:t>
            </a:r>
            <a:r>
              <a:rPr lang="en-AU" b="0" dirty="0">
                <a:solidFill>
                  <a:srgbClr val="D4D4D4"/>
                </a:solidFill>
                <a:effectLst/>
                <a:highlight>
                  <a:srgbClr val="1E1E1E"/>
                </a:highlight>
                <a:latin typeface="Consolas" panose="020B0609020204030204" pitchFamily="49" charset="0"/>
              </a:rPr>
              <a:t>|</a:t>
            </a:r>
            <a:r>
              <a:rPr lang="en-AU" b="0" dirty="0">
                <a:solidFill>
                  <a:srgbClr val="D7BA7D"/>
                </a:solidFill>
                <a:effectLst/>
                <a:highlight>
                  <a:srgbClr val="1E1E1E"/>
                </a:highlight>
                <a:latin typeface="Consolas" panose="020B0609020204030204" pitchFamily="49" charset="0"/>
              </a:rPr>
              <a:t>\.</a:t>
            </a:r>
            <a:r>
              <a:rPr lang="en-AU" b="0" dirty="0" err="1">
                <a:solidFill>
                  <a:srgbClr val="D16969"/>
                </a:solidFill>
                <a:effectLst/>
                <a:highlight>
                  <a:srgbClr val="1E1E1E"/>
                </a:highlight>
                <a:latin typeface="Consolas" panose="020B0609020204030204" pitchFamily="49" charset="0"/>
              </a:rPr>
              <a:t>yaml</a:t>
            </a:r>
            <a:r>
              <a:rPr lang="en-AU" b="0" dirty="0">
                <a:solidFill>
                  <a:srgbClr val="CE9178"/>
                </a:solidFill>
                <a:effectLst/>
                <a:highlight>
                  <a:srgbClr val="1E1E1E"/>
                </a:highlight>
                <a:latin typeface="Consolas" panose="020B0609020204030204" pitchFamily="49" charset="0"/>
              </a:rPr>
              <a:t>)</a:t>
            </a:r>
            <a:r>
              <a:rPr lang="en-AU" b="0" dirty="0">
                <a:solidFill>
                  <a:srgbClr val="D16969"/>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main_app_schema_view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without_ui</a:t>
            </a:r>
            <a:r>
              <a:rPr lang="en-AU" b="0" dirty="0">
                <a:solidFill>
                  <a:srgbClr val="D4D4D4"/>
                </a:solidFill>
                <a:effectLst/>
                <a:highlight>
                  <a:srgbClr val="1E1E1E"/>
                </a:highlight>
                <a:latin typeface="Consolas" panose="020B0609020204030204" pitchFamily="49" charset="0"/>
              </a:rPr>
              <a:t>(</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a:t>
            </a:r>
            <a:r>
              <a:rPr lang="en-AU" b="0" dirty="0" err="1">
                <a:solidFill>
                  <a:srgbClr val="CE9178"/>
                </a:solidFill>
                <a:effectLst/>
                <a:highlight>
                  <a:srgbClr val="1E1E1E"/>
                </a:highlight>
                <a:latin typeface="Consolas" panose="020B0609020204030204" pitchFamily="49" charset="0"/>
              </a:rPr>
              <a:t>json</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DCDCAA"/>
                </a:solidFill>
                <a:effectLst/>
                <a:highlight>
                  <a:srgbClr val="1E1E1E"/>
                </a:highlight>
                <a:latin typeface="Consolas" panose="020B0609020204030204" pitchFamily="49" charset="0"/>
              </a:rPr>
              <a:t>path</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main_app_schema_view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with_ui</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'schema-swagger-</a:t>
            </a:r>
            <a:r>
              <a:rPr lang="en-AU" b="0" dirty="0" err="1">
                <a:solidFill>
                  <a:srgbClr val="CE9178"/>
                </a:solidFill>
                <a:effectLst/>
                <a:highlight>
                  <a:srgbClr val="1E1E1E"/>
                </a:highlight>
                <a:latin typeface="Consolas" panose="020B0609020204030204" pitchFamily="49" charset="0"/>
              </a:rPr>
              <a:t>ui</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    </a:t>
            </a:r>
            <a:r>
              <a:rPr lang="en-AU" b="0" dirty="0">
                <a:solidFill>
                  <a:srgbClr val="DCDCAA"/>
                </a:solidFill>
                <a:effectLst/>
                <a:highlight>
                  <a:srgbClr val="1E1E1E"/>
                </a:highlight>
                <a:latin typeface="Consolas" panose="020B0609020204030204" pitchFamily="49" charset="0"/>
              </a:rPr>
              <a:t>path</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redoc</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main_app_schema_view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with_ui</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redoc</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a:t>
            </a:r>
            <a:r>
              <a:rPr lang="en-AU" b="0" dirty="0" err="1">
                <a:solidFill>
                  <a:srgbClr val="CE9178"/>
                </a:solidFill>
                <a:effectLst/>
                <a:highlight>
                  <a:srgbClr val="1E1E1E"/>
                </a:highlight>
                <a:latin typeface="Consolas" panose="020B0609020204030204" pitchFamily="49" charset="0"/>
              </a:rPr>
              <a:t>redoc</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r>
              <a:rPr lang="en-AU" b="0" dirty="0">
                <a:solidFill>
                  <a:srgbClr val="D4D4D4"/>
                </a:solidFill>
                <a:effectLst/>
                <a:highlight>
                  <a:srgbClr val="1E1E1E"/>
                </a:highlight>
                <a:latin typeface="Consolas" panose="020B0609020204030204" pitchFamily="49" charset="0"/>
              </a:rPr>
              <a:t>]</a:t>
            </a:r>
          </a:p>
          <a:p>
            <a:endParaRPr lang="en-AU" b="0" dirty="0">
              <a:solidFill>
                <a:srgbClr val="D4D4D4"/>
              </a:solidFill>
              <a:effectLst/>
              <a:highlight>
                <a:srgbClr val="1E1E1E"/>
              </a:highlight>
              <a:latin typeface="Consolas" panose="020B0609020204030204" pitchFamily="49" charset="0"/>
            </a:endParaRPr>
          </a:p>
          <a:p>
            <a:pPr marL="158750" indent="0">
              <a:buNone/>
            </a:pPr>
            <a:r>
              <a:rPr lang="en-AU" dirty="0"/>
              <a:t>Include the path for </a:t>
            </a:r>
            <a:r>
              <a:rPr lang="en-AU" dirty="0" err="1"/>
              <a:t>drf_yasg</a:t>
            </a:r>
            <a:r>
              <a:rPr lang="en-AU" dirty="0"/>
              <a:t> to the templates/static files to the settings.py so it has access to the assets required to render the webpage:</a:t>
            </a:r>
          </a:p>
          <a:p>
            <a:r>
              <a:rPr lang="en-AU" b="0" dirty="0">
                <a:solidFill>
                  <a:srgbClr val="4FC1FF"/>
                </a:solidFill>
                <a:effectLst/>
                <a:highlight>
                  <a:srgbClr val="1E1E1E"/>
                </a:highlight>
                <a:latin typeface="Consolas" panose="020B0609020204030204" pitchFamily="49" charset="0"/>
              </a:rPr>
              <a:t>TEMPLATES</a:t>
            </a:r>
            <a:r>
              <a:rPr lang="en-AU" b="0" dirty="0">
                <a:solidFill>
                  <a:srgbClr val="D4D4D4"/>
                </a:solidFill>
                <a:effectLst/>
                <a:highlight>
                  <a:srgbClr val="1E1E1E"/>
                </a:highlight>
                <a:latin typeface="Consolas" panose="020B0609020204030204" pitchFamily="49" charset="0"/>
              </a:rPr>
              <a:t> = [</a:t>
            </a:r>
          </a:p>
          <a:p>
            <a:r>
              <a:rPr lang="en-AU" b="0" dirty="0">
                <a:solidFill>
                  <a:srgbClr val="D4D4D4"/>
                </a:solidFill>
                <a:effectLst/>
                <a:highlight>
                  <a:srgbClr val="1E1E1E"/>
                </a:highlight>
                <a:latin typeface="Consolas" panose="020B0609020204030204" pitchFamily="49" charset="0"/>
              </a:rPr>
              <a:t>    {</a:t>
            </a:r>
          </a:p>
          <a:p>
            <a:r>
              <a:rPr lang="en-AU" b="0" dirty="0">
                <a:solidFill>
                  <a:srgbClr val="D4D4D4"/>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'DIRS'</a:t>
            </a:r>
            <a:r>
              <a:rPr lang="en-AU" b="0" dirty="0">
                <a:solidFill>
                  <a:srgbClr val="D4D4D4"/>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sql_ex_venv</a:t>
            </a:r>
            <a:r>
              <a:rPr lang="en-AU" b="0" dirty="0">
                <a:solidFill>
                  <a:srgbClr val="CE9178"/>
                </a:solidFill>
                <a:effectLst/>
                <a:highlight>
                  <a:srgbClr val="1E1E1E"/>
                </a:highlight>
                <a:latin typeface="Consolas" panose="020B0609020204030204" pitchFamily="49" charset="0"/>
              </a:rPr>
              <a:t>/lib/python3.10/site-packages/</a:t>
            </a:r>
            <a:r>
              <a:rPr lang="en-AU" b="0" dirty="0" err="1">
                <a:solidFill>
                  <a:srgbClr val="CE9178"/>
                </a:solidFill>
                <a:effectLst/>
                <a:highlight>
                  <a:srgbClr val="1E1E1E"/>
                </a:highlight>
                <a:latin typeface="Consolas" panose="020B0609020204030204" pitchFamily="49" charset="0"/>
              </a:rPr>
              <a:t>drf_yasg</a:t>
            </a:r>
            <a:r>
              <a:rPr lang="en-AU" b="0" dirty="0">
                <a:solidFill>
                  <a:srgbClr val="CE9178"/>
                </a:solidFill>
                <a:effectLst/>
                <a:highlight>
                  <a:srgbClr val="1E1E1E"/>
                </a:highlight>
                <a:latin typeface="Consolas" panose="020B0609020204030204" pitchFamily="49" charset="0"/>
              </a:rPr>
              <a:t>/templates'</a:t>
            </a:r>
            <a:r>
              <a:rPr lang="en-AU" b="0" dirty="0">
                <a:solidFill>
                  <a:srgbClr val="D4D4D4"/>
                </a:solidFill>
                <a:effectLst/>
                <a:highlight>
                  <a:srgbClr val="1E1E1E"/>
                </a:highlight>
                <a:latin typeface="Consolas" panose="020B0609020204030204" pitchFamily="49" charset="0"/>
              </a:rPr>
              <a:t>],  </a:t>
            </a:r>
            <a:r>
              <a:rPr lang="en-AU" b="0" dirty="0">
                <a:solidFill>
                  <a:srgbClr val="6A9955"/>
                </a:solidFill>
                <a:effectLst/>
                <a:highlight>
                  <a:srgbClr val="1E1E1E"/>
                </a:highlight>
                <a:latin typeface="Consolas" panose="020B0609020204030204" pitchFamily="49" charset="0"/>
              </a:rPr>
              <a:t># Additional directories to search for templates</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    },</a:t>
            </a:r>
          </a:p>
          <a:p>
            <a:r>
              <a:rPr lang="en-AU" b="0" dirty="0">
                <a:solidFill>
                  <a:srgbClr val="D4D4D4"/>
                </a:solidFill>
                <a:effectLst/>
                <a:highlight>
                  <a:srgbClr val="1E1E1E"/>
                </a:highlight>
                <a:latin typeface="Consolas" panose="020B0609020204030204" pitchFamily="49" charset="0"/>
              </a:rPr>
              <a:t>]</a:t>
            </a:r>
          </a:p>
          <a:p>
            <a:pPr marL="158750" indent="0">
              <a:buNone/>
            </a:pPr>
            <a:endParaRPr lang="en-AU" dirty="0"/>
          </a:p>
          <a:p>
            <a:r>
              <a:rPr lang="en-AU" b="0" dirty="0">
                <a:solidFill>
                  <a:srgbClr val="4FC1FF"/>
                </a:solidFill>
                <a:effectLst/>
                <a:highlight>
                  <a:srgbClr val="1E1E1E"/>
                </a:highlight>
                <a:latin typeface="Consolas" panose="020B0609020204030204" pitchFamily="49" charset="0"/>
              </a:rPr>
              <a:t>STATIC_URL</a:t>
            </a:r>
            <a:r>
              <a:rPr lang="en-AU" b="0" dirty="0">
                <a:solidFill>
                  <a:srgbClr val="D4D4D4"/>
                </a:solidFill>
                <a:effectLst/>
                <a:highlight>
                  <a:srgbClr val="1E1E1E"/>
                </a:highlight>
                <a:latin typeface="Consolas" panose="020B0609020204030204" pitchFamily="49" charset="0"/>
              </a:rPr>
              <a:t> = </a:t>
            </a:r>
            <a:r>
              <a:rPr lang="en-AU" b="0" dirty="0">
                <a:solidFill>
                  <a:srgbClr val="CE9178"/>
                </a:solidFill>
                <a:effectLst/>
                <a:highlight>
                  <a:srgbClr val="1E1E1E"/>
                </a:highlight>
                <a:latin typeface="Consolas" panose="020B0609020204030204" pitchFamily="49" charset="0"/>
              </a:rPr>
              <a:t>'static/'</a:t>
            </a:r>
            <a:endParaRPr lang="en-AU" b="0" dirty="0">
              <a:solidFill>
                <a:srgbClr val="D4D4D4"/>
              </a:solidFill>
              <a:effectLst/>
              <a:highlight>
                <a:srgbClr val="1E1E1E"/>
              </a:highlight>
              <a:latin typeface="Consolas" panose="020B0609020204030204" pitchFamily="49" charset="0"/>
            </a:endParaRPr>
          </a:p>
          <a:p>
            <a:r>
              <a:rPr lang="en-AU" b="0" dirty="0">
                <a:solidFill>
                  <a:srgbClr val="4FC1FF"/>
                </a:solidFill>
                <a:effectLst/>
                <a:highlight>
                  <a:srgbClr val="1E1E1E"/>
                </a:highlight>
                <a:latin typeface="Consolas" panose="020B0609020204030204" pitchFamily="49" charset="0"/>
              </a:rPr>
              <a:t>STATICFILES_DIRS</a:t>
            </a:r>
            <a:r>
              <a:rPr lang="en-AU" b="0" dirty="0">
                <a:solidFill>
                  <a:srgbClr val="D4D4D4"/>
                </a:solidFill>
                <a:effectLst/>
                <a:highlight>
                  <a:srgbClr val="1E1E1E"/>
                </a:highlight>
                <a:latin typeface="Consolas" panose="020B0609020204030204" pitchFamily="49" charset="0"/>
              </a:rPr>
              <a:t> = [</a:t>
            </a:r>
          </a:p>
          <a:p>
            <a:r>
              <a:rPr lang="en-AU" b="0" dirty="0">
                <a:solidFill>
                  <a:srgbClr val="D4D4D4"/>
                </a:solidFill>
                <a:effectLst/>
                <a:highlight>
                  <a:srgbClr val="1E1E1E"/>
                </a:highlight>
                <a:latin typeface="Consolas" panose="020B0609020204030204" pitchFamily="49" charset="0"/>
              </a:rPr>
              <a:t>    </a:t>
            </a:r>
            <a:r>
              <a:rPr lang="en-AU" b="0" dirty="0">
                <a:solidFill>
                  <a:srgbClr val="CE9178"/>
                </a:solidFill>
                <a:effectLst/>
                <a:highlight>
                  <a:srgbClr val="1E1E1E"/>
                </a:highlight>
                <a:latin typeface="Consolas" panose="020B0609020204030204" pitchFamily="49" charset="0"/>
              </a:rPr>
              <a:t>'</a:t>
            </a:r>
            <a:r>
              <a:rPr lang="en-AU" b="0" dirty="0" err="1">
                <a:solidFill>
                  <a:srgbClr val="CE9178"/>
                </a:solidFill>
                <a:effectLst/>
                <a:highlight>
                  <a:srgbClr val="1E1E1E"/>
                </a:highlight>
                <a:latin typeface="Consolas" panose="020B0609020204030204" pitchFamily="49" charset="0"/>
              </a:rPr>
              <a:t>sql_ex_venv</a:t>
            </a:r>
            <a:r>
              <a:rPr lang="en-AU" b="0" dirty="0">
                <a:solidFill>
                  <a:srgbClr val="CE9178"/>
                </a:solidFill>
                <a:effectLst/>
                <a:highlight>
                  <a:srgbClr val="1E1E1E"/>
                </a:highlight>
                <a:latin typeface="Consolas" panose="020B0609020204030204" pitchFamily="49" charset="0"/>
              </a:rPr>
              <a:t>/lib/python3.10/site-packages/</a:t>
            </a:r>
            <a:r>
              <a:rPr lang="en-AU" b="0" dirty="0" err="1">
                <a:solidFill>
                  <a:srgbClr val="CE9178"/>
                </a:solidFill>
                <a:effectLst/>
                <a:highlight>
                  <a:srgbClr val="1E1E1E"/>
                </a:highlight>
                <a:latin typeface="Consolas" panose="020B0609020204030204" pitchFamily="49" charset="0"/>
              </a:rPr>
              <a:t>drf_yasg</a:t>
            </a:r>
            <a:r>
              <a:rPr lang="en-AU" b="0" dirty="0">
                <a:solidFill>
                  <a:srgbClr val="CE9178"/>
                </a:solidFill>
                <a:effectLst/>
                <a:highlight>
                  <a:srgbClr val="1E1E1E"/>
                </a:highlight>
                <a:latin typeface="Consolas" panose="020B0609020204030204" pitchFamily="49" charset="0"/>
              </a:rPr>
              <a:t>/static'</a:t>
            </a:r>
            <a:endParaRPr lang="en-AU" b="0" dirty="0">
              <a:solidFill>
                <a:srgbClr val="D4D4D4"/>
              </a:solidFill>
              <a:effectLst/>
              <a:highlight>
                <a:srgbClr val="1E1E1E"/>
              </a:highlight>
              <a:latin typeface="Consolas" panose="020B0609020204030204" pitchFamily="49" charset="0"/>
            </a:endParaRPr>
          </a:p>
          <a:p>
            <a:r>
              <a:rPr lang="en-AU" b="0" dirty="0">
                <a:solidFill>
                  <a:srgbClr val="D4D4D4"/>
                </a:solidFill>
                <a:effectLst/>
                <a:highlight>
                  <a:srgbClr val="1E1E1E"/>
                </a:highlight>
                <a:latin typeface="Consolas" panose="020B0609020204030204" pitchFamily="49" charset="0"/>
              </a:rPr>
              <a:t>]</a:t>
            </a:r>
          </a:p>
          <a:p>
            <a:pPr marL="158750" indent="0" rtl="0">
              <a:buFont typeface="+mj-lt"/>
              <a:buNone/>
            </a:pPr>
            <a:endParaRPr lang="en-AU" dirty="0"/>
          </a:p>
          <a:p>
            <a:pPr marL="158750" indent="0">
              <a:buFont typeface="+mj-lt"/>
              <a:buNone/>
            </a:pPr>
            <a:r>
              <a:rPr lang="en-AU" b="1" dirty="0"/>
              <a:t>Add your API views/endpoints to urls.py</a:t>
            </a:r>
            <a:r>
              <a:rPr lang="en-AU" dirty="0"/>
              <a:t>:</a:t>
            </a:r>
          </a:p>
          <a:p>
            <a:pPr marL="158750" indent="0">
              <a:buFont typeface="+mj-lt"/>
              <a:buNone/>
            </a:pPr>
            <a:r>
              <a:rPr lang="en-AU" dirty="0"/>
              <a:t>Ensure that your app’s urls.py includes paths to your API views. </a:t>
            </a:r>
          </a:p>
          <a:p>
            <a:pPr marL="158750" indent="0">
              <a:buFont typeface="+mj-lt"/>
              <a:buNone/>
            </a:pPr>
            <a:endParaRPr lang="en-AU" b="1" dirty="0"/>
          </a:p>
          <a:p>
            <a:pPr marL="158750" indent="0">
              <a:buFont typeface="+mj-lt"/>
              <a:buNone/>
            </a:pPr>
            <a:r>
              <a:rPr lang="en-AU" b="1" dirty="0"/>
              <a:t>Run your Django server</a:t>
            </a:r>
            <a:r>
              <a:rPr lang="en-AU" dirty="0"/>
              <a:t>:</a:t>
            </a:r>
          </a:p>
          <a:p>
            <a:pPr marL="158750" indent="0" rtl="0">
              <a:buFont typeface="+mj-lt"/>
              <a:buNone/>
            </a:pPr>
            <a:r>
              <a:rPr lang="en-AU" dirty="0"/>
              <a:t>python manage.py </a:t>
            </a:r>
            <a:r>
              <a:rPr lang="en-AU" dirty="0" err="1"/>
              <a:t>runserver</a:t>
            </a:r>
            <a:r>
              <a:rPr lang="en-AU" dirty="0"/>
              <a:t> </a:t>
            </a:r>
          </a:p>
          <a:p>
            <a:pPr marL="158750" indent="0" rtl="0">
              <a:buFont typeface="+mj-lt"/>
              <a:buNone/>
            </a:pPr>
            <a:endParaRPr lang="en-AU" dirty="0"/>
          </a:p>
          <a:p>
            <a:pPr marL="158750" indent="0">
              <a:buFont typeface="+mj-lt"/>
              <a:buNone/>
            </a:pPr>
            <a:r>
              <a:rPr lang="en-AU" b="1" dirty="0"/>
              <a:t>Access the documentation</a:t>
            </a:r>
            <a:r>
              <a:rPr lang="en-AU" dirty="0"/>
              <a:t>:</a:t>
            </a:r>
          </a:p>
          <a:p>
            <a:pPr marL="158750" indent="0">
              <a:buFont typeface="+mj-lt"/>
              <a:buNone/>
            </a:pPr>
            <a:r>
              <a:rPr lang="en-AU" dirty="0"/>
              <a:t>Open a web browser and navigate to http://127.0.0.1:8000/swagger/main_app for the Swagger UI or http://127.0.0.1:8000/redoc/main_app for the </a:t>
            </a:r>
            <a:r>
              <a:rPr lang="en-AU" dirty="0" err="1"/>
              <a:t>ReDoc</a:t>
            </a:r>
            <a:r>
              <a:rPr lang="en-AU" dirty="0"/>
              <a:t> interface.</a:t>
            </a:r>
          </a:p>
          <a:p>
            <a:pPr marL="15875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r>
              <a:rPr lang="en-AU" dirty="0"/>
              <a:t>http://host:8000/swagger/main_app.json or http://host:8000/swagger/main_app.yaml to view the </a:t>
            </a:r>
            <a:r>
              <a:rPr lang="en-AU" dirty="0" err="1"/>
              <a:t>apis</a:t>
            </a:r>
            <a:r>
              <a:rPr lang="en-AU" dirty="0"/>
              <a:t> in those raw formats.</a:t>
            </a:r>
          </a:p>
          <a:p>
            <a:pPr marL="158750" indent="0">
              <a:buNone/>
            </a:pPr>
            <a:br>
              <a:rPr lang="en-AU" dirty="0"/>
            </a:br>
            <a:r>
              <a:rPr lang="en-AU" dirty="0"/>
              <a:t>Considerations:</a:t>
            </a:r>
          </a:p>
          <a:p>
            <a:pPr marL="158750" indent="0">
              <a:buNone/>
            </a:pPr>
            <a:r>
              <a:rPr lang="en-AU" dirty="0"/>
              <a:t>There are lots of ways you could organise your APIs. I think separating them by app is worthwhile. I also think managing them from the global urls.py to be preferable.</a:t>
            </a:r>
          </a:p>
          <a:p>
            <a:pPr marL="158750" indent="0">
              <a:buNone/>
            </a:pPr>
            <a:br>
              <a:rPr lang="en-AU" dirty="0"/>
            </a:br>
            <a:r>
              <a:rPr lang="en-AU" dirty="0"/>
              <a:t>Single API documentation for all apps – configure in config/urls.py</a:t>
            </a:r>
          </a:p>
          <a:p>
            <a:pPr marL="158750" indent="0">
              <a:buNone/>
            </a:pPr>
            <a:r>
              <a:rPr lang="en-AU" dirty="0"/>
              <a:t>When using this approach it is worth tagging views so it is clear what app they belong to. </a:t>
            </a:r>
          </a:p>
          <a:p>
            <a:pPr marL="158750" indent="0">
              <a:buNone/>
            </a:pPr>
            <a:r>
              <a:rPr lang="en-AU" dirty="0"/>
              <a:t>This can still be unclear what the </a:t>
            </a:r>
            <a:r>
              <a:rPr lang="en-AU" dirty="0" err="1"/>
              <a:t>url</a:t>
            </a:r>
            <a:r>
              <a:rPr lang="en-AU" dirty="0"/>
              <a:t> is for each endpoint as the base </a:t>
            </a:r>
            <a:r>
              <a:rPr lang="en-AU" dirty="0" err="1"/>
              <a:t>url</a:t>
            </a:r>
            <a:r>
              <a:rPr lang="en-AU" dirty="0"/>
              <a:t> will be different for each app, as swagger detects the use of </a:t>
            </a:r>
            <a:r>
              <a:rPr lang="en-AU" dirty="0" err="1"/>
              <a:t>api</a:t>
            </a:r>
            <a:r>
              <a:rPr lang="en-AU" dirty="0"/>
              <a:t>/ in your </a:t>
            </a:r>
            <a:r>
              <a:rPr lang="en-AU" dirty="0" err="1"/>
              <a:t>url</a:t>
            </a:r>
            <a:r>
              <a:rPr lang="en-AU" dirty="0"/>
              <a:t> and uses everything up to that point as the base </a:t>
            </a:r>
            <a:r>
              <a:rPr lang="en-AU" dirty="0" err="1"/>
              <a:t>url</a:t>
            </a:r>
            <a:r>
              <a:rPr lang="en-AU" dirty="0"/>
              <a:t>.</a:t>
            </a:r>
          </a:p>
          <a:p>
            <a:pPr marL="158750" indent="0">
              <a:buNone/>
            </a:pPr>
            <a:r>
              <a:rPr lang="en-AU" dirty="0"/>
              <a:t>from </a:t>
            </a:r>
            <a:r>
              <a:rPr lang="en-AU" dirty="0" err="1"/>
              <a:t>drf_yasg.utils</a:t>
            </a:r>
            <a:r>
              <a:rPr lang="en-AU" dirty="0"/>
              <a:t> import </a:t>
            </a:r>
            <a:r>
              <a:rPr lang="en-AU" dirty="0" err="1"/>
              <a:t>swagger_auto_schema</a:t>
            </a:r>
            <a:r>
              <a:rPr lang="en-AU" dirty="0"/>
              <a:t> </a:t>
            </a:r>
          </a:p>
          <a:p>
            <a:pPr marL="158750" indent="0">
              <a:buNone/>
            </a:pPr>
            <a:r>
              <a:rPr lang="en-AU" dirty="0"/>
              <a:t>@swagger_auto_schema(tags=['Main App', 'Musician'])</a:t>
            </a:r>
          </a:p>
          <a:p>
            <a:pPr marL="158750" indent="0">
              <a:buNone/>
            </a:pPr>
            <a:endParaRPr lang="en-AU"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dirty="0"/>
              <a:t>Or use separate swagger docs for each app by creating </a:t>
            </a:r>
            <a:r>
              <a:rPr lang="en-AU" dirty="0" err="1"/>
              <a:t>multile</a:t>
            </a:r>
            <a:r>
              <a:rPr lang="en-AU" dirty="0"/>
              <a:t> schemas and specifying a separate </a:t>
            </a:r>
            <a:r>
              <a:rPr lang="en-AU" dirty="0" err="1"/>
              <a:t>url</a:t>
            </a:r>
            <a:r>
              <a:rPr lang="en-AU" dirty="0"/>
              <a:t> for each: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b="0" dirty="0">
                <a:solidFill>
                  <a:srgbClr val="DCDCAA"/>
                </a:solidFill>
                <a:effectLst/>
                <a:highlight>
                  <a:srgbClr val="1E1E1E"/>
                </a:highlight>
                <a:latin typeface="Consolas" panose="020B0609020204030204" pitchFamily="49" charset="0"/>
              </a:rPr>
              <a:t>path</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err="1">
                <a:solidFill>
                  <a:srgbClr val="CE9178"/>
                </a:solidFill>
                <a:effectLst/>
                <a:highlight>
                  <a:srgbClr val="1E1E1E"/>
                </a:highlight>
                <a:latin typeface="Consolas" panose="020B0609020204030204" pitchFamily="49" charset="0"/>
              </a:rPr>
              <a:t>main_app</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main_app_schema_view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with_ui</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'schema-swagger-</a:t>
            </a:r>
            <a:r>
              <a:rPr lang="en-AU" b="0" dirty="0" err="1">
                <a:solidFill>
                  <a:srgbClr val="CE9178"/>
                </a:solidFill>
                <a:effectLst/>
                <a:highlight>
                  <a:srgbClr val="1E1E1E"/>
                </a:highlight>
                <a:latin typeface="Consolas" panose="020B0609020204030204" pitchFamily="49" charset="0"/>
              </a:rPr>
              <a:t>ui</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pPr marL="158750" indent="0">
              <a:buNone/>
            </a:pPr>
            <a:r>
              <a:rPr lang="en-AU" b="0" dirty="0">
                <a:solidFill>
                  <a:srgbClr val="DCDCAA"/>
                </a:solidFill>
                <a:effectLst/>
                <a:highlight>
                  <a:srgbClr val="1E1E1E"/>
                </a:highlight>
                <a:latin typeface="Consolas" panose="020B0609020204030204" pitchFamily="49" charset="0"/>
              </a:rPr>
              <a:t>path</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err="1">
                <a:solidFill>
                  <a:srgbClr val="CE9178"/>
                </a:solidFill>
                <a:effectLst/>
                <a:highlight>
                  <a:srgbClr val="1E1E1E"/>
                </a:highlight>
                <a:latin typeface="Consolas" panose="020B0609020204030204" pitchFamily="49" charset="0"/>
              </a:rPr>
              <a:t>other_app</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other_app_schema_view</a:t>
            </a:r>
            <a:r>
              <a:rPr lang="en-AU" b="0" dirty="0" err="1">
                <a:solidFill>
                  <a:srgbClr val="D4D4D4"/>
                </a:solidFill>
                <a:effectLst/>
                <a:highlight>
                  <a:srgbClr val="1E1E1E"/>
                </a:highlight>
                <a:latin typeface="Consolas" panose="020B0609020204030204" pitchFamily="49" charset="0"/>
              </a:rPr>
              <a:t>.</a:t>
            </a:r>
            <a:r>
              <a:rPr lang="en-AU" b="0" dirty="0" err="1">
                <a:solidFill>
                  <a:srgbClr val="DCDCAA"/>
                </a:solidFill>
                <a:effectLst/>
                <a:highlight>
                  <a:srgbClr val="1E1E1E"/>
                </a:highlight>
                <a:latin typeface="Consolas" panose="020B0609020204030204" pitchFamily="49" charset="0"/>
              </a:rPr>
              <a:t>with_ui</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'swagger'</a:t>
            </a:r>
            <a:r>
              <a:rPr lang="en-AU" b="0" dirty="0">
                <a:solidFill>
                  <a:srgbClr val="D4D4D4"/>
                </a:solidFill>
                <a:effectLst/>
                <a:highlight>
                  <a:srgbClr val="1E1E1E"/>
                </a:highlight>
                <a:latin typeface="Consolas" panose="020B0609020204030204" pitchFamily="49" charset="0"/>
              </a:rPr>
              <a:t>, </a:t>
            </a:r>
            <a:r>
              <a:rPr lang="en-AU" b="0" dirty="0" err="1">
                <a:solidFill>
                  <a:srgbClr val="9CDCFE"/>
                </a:solidFill>
                <a:effectLst/>
                <a:highlight>
                  <a:srgbClr val="1E1E1E"/>
                </a:highlight>
                <a:latin typeface="Consolas" panose="020B0609020204030204" pitchFamily="49" charset="0"/>
              </a:rPr>
              <a:t>cache_timeout</a:t>
            </a:r>
            <a:r>
              <a:rPr lang="en-AU" b="0" dirty="0">
                <a:solidFill>
                  <a:srgbClr val="D4D4D4"/>
                </a:solidFill>
                <a:effectLst/>
                <a:highlight>
                  <a:srgbClr val="1E1E1E"/>
                </a:highlight>
                <a:latin typeface="Consolas" panose="020B0609020204030204" pitchFamily="49" charset="0"/>
              </a:rPr>
              <a:t>=</a:t>
            </a:r>
            <a:r>
              <a:rPr lang="en-AU" b="0" dirty="0">
                <a:solidFill>
                  <a:srgbClr val="B5CEA8"/>
                </a:solidFill>
                <a:effectLst/>
                <a:highlight>
                  <a:srgbClr val="1E1E1E"/>
                </a:highlight>
                <a:latin typeface="Consolas" panose="020B0609020204030204" pitchFamily="49" charset="0"/>
              </a:rPr>
              <a:t>0</a:t>
            </a:r>
            <a:r>
              <a:rPr lang="en-AU" b="0" dirty="0">
                <a:solidFill>
                  <a:srgbClr val="D4D4D4"/>
                </a:solidFill>
                <a:effectLst/>
                <a:highlight>
                  <a:srgbClr val="1E1E1E"/>
                </a:highlight>
                <a:latin typeface="Consolas" panose="020B0609020204030204" pitchFamily="49" charset="0"/>
              </a:rPr>
              <a:t>), </a:t>
            </a:r>
            <a:r>
              <a:rPr lang="en-AU" b="0" dirty="0">
                <a:solidFill>
                  <a:srgbClr val="9CDCFE"/>
                </a:solidFill>
                <a:effectLst/>
                <a:highlight>
                  <a:srgbClr val="1E1E1E"/>
                </a:highlight>
                <a:latin typeface="Consolas" panose="020B0609020204030204" pitchFamily="49" charset="0"/>
              </a:rPr>
              <a:t>name</a:t>
            </a:r>
            <a:r>
              <a:rPr lang="en-AU" b="0" dirty="0">
                <a:solidFill>
                  <a:srgbClr val="D4D4D4"/>
                </a:solidFill>
                <a:effectLst/>
                <a:highlight>
                  <a:srgbClr val="1E1E1E"/>
                </a:highlight>
                <a:latin typeface="Consolas" panose="020B0609020204030204" pitchFamily="49" charset="0"/>
              </a:rPr>
              <a:t>=</a:t>
            </a:r>
            <a:r>
              <a:rPr lang="en-AU" b="0" dirty="0">
                <a:solidFill>
                  <a:srgbClr val="CE9178"/>
                </a:solidFill>
                <a:effectLst/>
                <a:highlight>
                  <a:srgbClr val="1E1E1E"/>
                </a:highlight>
                <a:latin typeface="Consolas" panose="020B0609020204030204" pitchFamily="49" charset="0"/>
              </a:rPr>
              <a:t>'schema-swagger-</a:t>
            </a:r>
            <a:r>
              <a:rPr lang="en-AU" b="0" dirty="0" err="1">
                <a:solidFill>
                  <a:srgbClr val="CE9178"/>
                </a:solidFill>
                <a:effectLst/>
                <a:highlight>
                  <a:srgbClr val="1E1E1E"/>
                </a:highlight>
                <a:latin typeface="Consolas" panose="020B0609020204030204" pitchFamily="49" charset="0"/>
              </a:rPr>
              <a:t>ui</a:t>
            </a:r>
            <a:r>
              <a:rPr lang="en-AU" b="0" dirty="0">
                <a:solidFill>
                  <a:srgbClr val="CE9178"/>
                </a:solidFill>
                <a:effectLst/>
                <a:highlight>
                  <a:srgbClr val="1E1E1E"/>
                </a:highlight>
                <a:latin typeface="Consolas" panose="020B0609020204030204" pitchFamily="49" charset="0"/>
              </a:rPr>
              <a:t>'</a:t>
            </a:r>
            <a:r>
              <a:rPr lang="en-AU" b="0" dirty="0">
                <a:solidFill>
                  <a:srgbClr val="D4D4D4"/>
                </a:solidFill>
                <a:effectLst/>
                <a:highlight>
                  <a:srgbClr val="1E1E1E"/>
                </a:highlight>
                <a:latin typeface="Consolas" panose="020B0609020204030204" pitchFamily="49" charset="0"/>
              </a:rPr>
              <a:t>),</a:t>
            </a:r>
          </a:p>
          <a:p>
            <a:pPr marL="158750" indent="0">
              <a:buNone/>
            </a:pPr>
            <a:endParaRPr lang="en-AU" dirty="0"/>
          </a:p>
          <a:p>
            <a:pPr marL="158750" indent="0">
              <a:buNone/>
            </a:pPr>
            <a:r>
              <a:rPr lang="en-AU" dirty="0"/>
              <a:t>API documentation for single app could also be achieved by configuring in urls.py of the individual app instead of project urls.py</a:t>
            </a:r>
          </a:p>
          <a:p>
            <a:pPr marL="158750" indent="0">
              <a:buNone/>
            </a:pPr>
            <a:r>
              <a:rPr lang="en-AU" dirty="0"/>
              <a:t>This would change the path from: http://ip:port/swagger/main_app/ to http://ip:port/main_app/swagger/</a:t>
            </a:r>
          </a:p>
          <a:p>
            <a:pPr marL="158750" indent="0">
              <a:buNone/>
            </a:pPr>
            <a:endParaRPr lang="en-AU" dirty="0"/>
          </a:p>
          <a:p>
            <a:pPr marL="158750" indent="0">
              <a:buNone/>
            </a:pPr>
            <a:br>
              <a:rPr lang="en-AU" dirty="0"/>
            </a:br>
            <a:endParaRPr lang="en-AU"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No ORM implications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External </a:t>
            </a:r>
            <a:r>
              <a:rPr lang="en-US" dirty="0" err="1"/>
              <a:t>db</a:t>
            </a:r>
            <a:r>
              <a:rPr lang="en-US" dirty="0"/>
              <a:t> connection in code rather than settings.py (comment out database section)</a:t>
            </a:r>
          </a:p>
          <a:p>
            <a:pPr marL="0" lvl="0" indent="0" algn="l" rtl="0">
              <a:spcBef>
                <a:spcPts val="0"/>
              </a:spcBef>
              <a:spcAft>
                <a:spcPts val="0"/>
              </a:spcAft>
              <a:buNone/>
            </a:pPr>
            <a:r>
              <a:rPr lang="en-US" dirty="0"/>
              <a:t>Library required – </a:t>
            </a:r>
            <a:r>
              <a:rPr lang="en-US" dirty="0" err="1"/>
              <a:t>pymongo</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djongo</a:t>
            </a:r>
            <a:r>
              <a:rPr lang="en-US" dirty="0"/>
              <a:t> library can provide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the differences from relational </a:t>
            </a:r>
            <a:r>
              <a:rPr lang="en-US" dirty="0" err="1"/>
              <a:t>db</a:t>
            </a:r>
            <a:r>
              <a:rPr lang="en-US" dirty="0"/>
              <a:t> setup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a:t>
            </a:r>
            <a:r>
              <a:rPr lang="en-US" dirty="0" err="1"/>
              <a:t>HttpResponse</a:t>
            </a:r>
            <a:r>
              <a:rPr lang="en-US" dirty="0"/>
              <a:t>, </a:t>
            </a:r>
            <a:r>
              <a:rPr lang="en-US" dirty="0" err="1"/>
              <a:t>JsonResponse</a:t>
            </a:r>
            <a:r>
              <a:rPr lang="en-US" dirty="0"/>
              <a:t> instead of serializer when no models</a:t>
            </a:r>
            <a:endParaRPr dirty="0"/>
          </a:p>
        </p:txBody>
      </p:sp>
    </p:spTree>
    <p:extLst>
      <p:ext uri="{BB962C8B-B14F-4D97-AF65-F5344CB8AC3E}">
        <p14:creationId xmlns:p14="http://schemas.microsoft.com/office/powerpoint/2010/main" val="2939598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 database is setup and the data imported we can move our attention to Django to configure how we will communicate and interact with the db.</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setup a connection we require:</a:t>
            </a:r>
          </a:p>
          <a:p>
            <a:pPr marL="0" lvl="0" indent="0" algn="l" rtl="0">
              <a:spcBef>
                <a:spcPts val="0"/>
              </a:spcBef>
              <a:spcAft>
                <a:spcPts val="0"/>
              </a:spcAft>
              <a:buNone/>
            </a:pPr>
            <a:r>
              <a:rPr lang="en-US" dirty="0"/>
              <a:t>connection string – </a:t>
            </a:r>
            <a:r>
              <a:rPr lang="en-US" dirty="0" err="1"/>
              <a:t>mongodb+srv</a:t>
            </a:r>
            <a:r>
              <a:rPr lang="en-US" dirty="0"/>
              <a:t>://&lt;username&gt;:&lt;password&gt;@djangolab-cluster.y0zsa4f.mongodb.net/</a:t>
            </a:r>
          </a:p>
          <a:p>
            <a:pPr marL="0" lvl="0" indent="0" algn="l" rtl="0">
              <a:spcBef>
                <a:spcPts val="0"/>
              </a:spcBef>
              <a:spcAft>
                <a:spcPts val="0"/>
              </a:spcAft>
              <a:buNone/>
            </a:pPr>
            <a:r>
              <a:rPr lang="en-US" dirty="0"/>
              <a:t>database name – </a:t>
            </a:r>
            <a:r>
              <a:rPr lang="en-US" dirty="0" err="1"/>
              <a:t>nasa_data_db</a:t>
            </a:r>
            <a:endParaRPr lang="en-US" dirty="0"/>
          </a:p>
          <a:p>
            <a:pPr marL="0" lvl="0" indent="0" algn="l" rtl="0">
              <a:spcBef>
                <a:spcPts val="0"/>
              </a:spcBef>
              <a:spcAft>
                <a:spcPts val="0"/>
              </a:spcAft>
              <a:buNone/>
            </a:pPr>
            <a:r>
              <a:rPr lang="en-US" dirty="0"/>
              <a:t>collection name – </a:t>
            </a:r>
            <a:r>
              <a:rPr lang="en-US" dirty="0" err="1"/>
              <a:t>meteorite_landings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ip</a:t>
            </a:r>
            <a:r>
              <a:rPr lang="en-US" dirty="0"/>
              <a:t> you are accessing the </a:t>
            </a:r>
            <a:r>
              <a:rPr lang="en-US" dirty="0" err="1"/>
              <a:t>db</a:t>
            </a:r>
            <a:r>
              <a:rPr lang="en-US" dirty="0"/>
              <a:t> with needs to be added to Atlas under Network Access. NOTE that using a VPN can interfere with the connection and it is recommended to disable when testing this connection.</a:t>
            </a:r>
          </a:p>
        </p:txBody>
      </p:sp>
    </p:spTree>
    <p:extLst>
      <p:ext uri="{BB962C8B-B14F-4D97-AF65-F5344CB8AC3E}">
        <p14:creationId xmlns:p14="http://schemas.microsoft.com/office/powerpoint/2010/main" val="544883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STARTING A NEW DJANGO PROJECT</a:t>
            </a:r>
          </a:p>
          <a:p>
            <a:pPr marL="0" lvl="0" indent="0" algn="l" rtl="0">
              <a:spcBef>
                <a:spcPts val="0"/>
              </a:spcBef>
              <a:spcAft>
                <a:spcPts val="0"/>
              </a:spcAft>
              <a:buNone/>
            </a:pPr>
            <a:r>
              <a:rPr lang="en-US" dirty="0"/>
              <a:t>- commands to create project and start server</a:t>
            </a:r>
          </a:p>
          <a:p>
            <a:pPr marL="0" lvl="0" indent="0" algn="l" rtl="0">
              <a:spcBef>
                <a:spcPts val="0"/>
              </a:spcBef>
              <a:spcAft>
                <a:spcPts val="0"/>
              </a:spcAft>
              <a:buNone/>
            </a:pPr>
            <a:r>
              <a:rPr lang="en-US" dirty="0"/>
              <a:t>- what the commands do</a:t>
            </a:r>
          </a:p>
          <a:p>
            <a:pPr marL="0" lvl="0" indent="0" algn="l" rtl="0">
              <a:spcBef>
                <a:spcPts val="0"/>
              </a:spcBef>
              <a:spcAft>
                <a:spcPts val="0"/>
              </a:spcAft>
              <a:buNone/>
            </a:pPr>
            <a:r>
              <a:rPr lang="en-US" dirty="0"/>
              <a:t>- </a:t>
            </a:r>
            <a:r>
              <a:rPr lang="en-US" dirty="0" err="1"/>
              <a:t>django</a:t>
            </a:r>
            <a:r>
              <a:rPr lang="en-US" dirty="0"/>
              <a:t> needs to be running server to access (has built in simple server that would be migrated to Apache/</a:t>
            </a:r>
            <a:r>
              <a:rPr lang="en-US" dirty="0" err="1"/>
              <a:t>nginix</a:t>
            </a:r>
            <a:r>
              <a:rPr lang="en-US" dirty="0"/>
              <a:t> for deployment)</a:t>
            </a:r>
          </a:p>
          <a:p>
            <a:pPr marL="0" lvl="0" indent="0" algn="l" rtl="0">
              <a:spcBef>
                <a:spcPts val="0"/>
              </a:spcBef>
              <a:spcAft>
                <a:spcPts val="0"/>
              </a:spcAft>
              <a:buFontTx/>
              <a:buNone/>
            </a:pPr>
            <a:endParaRPr lang="en-US" dirty="0"/>
          </a:p>
          <a:p>
            <a:pPr marL="158750" indent="0">
              <a:buNone/>
            </a:pPr>
            <a:r>
              <a:rPr lang="en-US" b="1" dirty="0">
                <a:solidFill>
                  <a:srgbClr val="569CD6"/>
                </a:solidFill>
                <a:effectLst/>
                <a:highlight>
                  <a:srgbClr val="1E1E1E"/>
                </a:highlight>
                <a:latin typeface="Consolas" panose="020B0609020204030204" pitchFamily="49" charset="0"/>
              </a:rPr>
              <a:t># Step-by-Step Guide to Starting a Django Project</a:t>
            </a: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Set Up the Project Directory</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directory for your project and navigate into it. This directory will hold all your project files.</a:t>
            </a:r>
          </a:p>
          <a:p>
            <a:pPr marL="158750" indent="0">
              <a:buNone/>
            </a:pPr>
            <a:r>
              <a:rPr lang="en-US" b="1" dirty="0">
                <a:solidFill>
                  <a:srgbClr val="569CD6"/>
                </a:solidFill>
                <a:effectLst/>
                <a:highlight>
                  <a:srgbClr val="1E1E1E"/>
                </a:highlight>
                <a:latin typeface="Consolas" panose="020B0609020204030204" pitchFamily="49" charset="0"/>
              </a:rPr>
              <a:t>**Linux/Mac/Windows:**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Open your terminal (Command Prompt on Windows, Terminal on Mac/Linux).</a:t>
            </a:r>
          </a:p>
          <a:p>
            <a:r>
              <a:rPr lang="en-US" b="0" dirty="0" err="1">
                <a:solidFill>
                  <a:srgbClr val="DCDCAA"/>
                </a:solidFill>
                <a:effectLst/>
                <a:highlight>
                  <a:srgbClr val="1E1E1E"/>
                </a:highlight>
                <a:latin typeface="Consolas" panose="020B0609020204030204" pitchFamily="49" charset="0"/>
              </a:rPr>
              <a:t>mkdir</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Create a Python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virtual environment isolates your project’s dependencies, ensuring they do not conflict with other projects.</a:t>
            </a: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 (Many modern Linux distributions have started to phase out Python 2, and in some cases, python may now point to python3. However, this behavior can vary by distribution so better to declare it explicitly)</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Activate the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Activating the virtual environment allows you to use the isolated environment’s Python interpreter and packages.</a:t>
            </a: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my_project_venv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To deactivate the virtual environment (all platforms):</a:t>
            </a:r>
          </a:p>
          <a:p>
            <a:r>
              <a:rPr lang="en-US" b="0" dirty="0">
                <a:solidFill>
                  <a:srgbClr val="DCDCAA"/>
                </a:solidFill>
                <a:effectLst/>
                <a:highlight>
                  <a:srgbClr val="1E1E1E"/>
                </a:highlight>
                <a:latin typeface="Consolas" panose="020B0609020204030204" pitchFamily="49" charset="0"/>
              </a:rPr>
              <a:t>deactivate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Django</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Install Django within the virtual environment. The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operator ensures compatibility with all 3.1.x versions.</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django</a:t>
            </a:r>
            <a:r>
              <a:rPr lang="en-US" b="0" dirty="0">
                <a:solidFill>
                  <a:srgbClr val="CE9178"/>
                </a:solidFill>
                <a:effectLst/>
                <a:highlight>
                  <a:srgbClr val="1E1E1E"/>
                </a:highlight>
                <a:latin typeface="Consolas" panose="020B0609020204030204" pitchFamily="49" charset="0"/>
              </a:rPr>
              <a:t>~=</a:t>
            </a:r>
            <a:r>
              <a:rPr lang="en-US" b="0" dirty="0">
                <a:solidFill>
                  <a:srgbClr val="B5CEA8"/>
                </a:solidFill>
                <a:effectLst/>
                <a:highlight>
                  <a:srgbClr val="1E1E1E"/>
                </a:highlight>
                <a:latin typeface="Consolas" panose="020B0609020204030204" pitchFamily="49" charset="0"/>
              </a:rPr>
              <a:t>3.1.0</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Start a New Django Project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new Django project named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in the current directory. The period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the end specifies the current directory.</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django</a:t>
            </a:r>
            <a:r>
              <a:rPr lang="en-US" b="0" dirty="0">
                <a:solidFill>
                  <a:srgbClr val="DCDCAA"/>
                </a:solidFill>
                <a:effectLst/>
                <a:highlight>
                  <a:srgbClr val="1E1E1E"/>
                </a:highlight>
                <a:latin typeface="Consolas" panose="020B0609020204030204" pitchFamily="49" charset="0"/>
              </a:rPr>
              <a:t>-admin</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startproject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6. Create a Django App</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Django app is a module that handles specific functionality of your project. Create a new app named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app_name</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startapp</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my_app</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7. Database Migrations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Django uses migrations to propagate changes you make to your models into your database schema.</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and apply migration files:**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These commands generate and apply the migration files based on the changes you made to your models.</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r>
              <a:rPr lang="en-US" b="0" dirty="0">
                <a:solidFill>
                  <a:srgbClr val="CE9178"/>
                </a:solidFill>
                <a:effectLst/>
                <a:highlight>
                  <a:srgbClr val="1E1E1E"/>
                </a:highlight>
                <a:latin typeface="Consolas" panose="020B0609020204030204" pitchFamily="49" charset="0"/>
              </a:rPr>
              <a:t> (creates db.sqlite3 if not existing)</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8. Create a 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 superuser account is used to access the Django admin panel, allowing you to manage your application.</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createsuperuser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Follow the prompts to set up the superuser account (username, email, password).</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9. Start the Development 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Run the Django development server to check if everything is set up correctly.</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Visit </a:t>
            </a:r>
            <a:r>
              <a:rPr lang="en-US" b="0" dirty="0">
                <a:solidFill>
                  <a:srgbClr val="CE9178"/>
                </a:solidFill>
                <a:effectLst/>
                <a:highlight>
                  <a:srgbClr val="1E1E1E"/>
                </a:highlight>
                <a:latin typeface="Consolas" panose="020B0609020204030204" pitchFamily="49" charset="0"/>
              </a:rPr>
              <a:t>`http://127.0.0.1:8000`</a:t>
            </a:r>
            <a:r>
              <a:rPr lang="en-US" b="0" dirty="0">
                <a:solidFill>
                  <a:srgbClr val="D4D4D4"/>
                </a:solidFill>
                <a:effectLst/>
                <a:highlight>
                  <a:srgbClr val="1E1E1E"/>
                </a:highlight>
                <a:latin typeface="Consolas" panose="020B0609020204030204" pitchFamily="49" charset="0"/>
              </a:rPr>
              <a:t> (or </a:t>
            </a:r>
            <a:r>
              <a:rPr lang="en-US" b="0" dirty="0">
                <a:solidFill>
                  <a:srgbClr val="CE9178"/>
                </a:solidFill>
                <a:effectLst/>
                <a:highlight>
                  <a:srgbClr val="1E1E1E"/>
                </a:highlight>
                <a:latin typeface="Consolas" panose="020B0609020204030204" pitchFamily="49" charset="0"/>
              </a:rPr>
              <a:t>`http://localhost:8000`</a:t>
            </a:r>
            <a:r>
              <a:rPr lang="en-US" b="0" dirty="0">
                <a:solidFill>
                  <a:srgbClr val="D4D4D4"/>
                </a:solidFill>
                <a:effectLst/>
                <a:highlight>
                  <a:srgbClr val="1E1E1E"/>
                </a:highlight>
                <a:latin typeface="Consolas" panose="020B0609020204030204" pitchFamily="49" charset="0"/>
              </a:rPr>
              <a:t>) in your browser to see your project.</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10. Manage Project Dependencies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Creating a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 helps you track your project’s dependencies, making it easier to install them later.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freeze</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**Install dependencies from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This command installs all the packages listed in the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a:t>
            </a: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None/>
            </a:pPr>
            <a:r>
              <a:rPr lang="en-US" dirty="0"/>
              <a:t>ACCESSING AN EXISTING DJANGO PROJECT</a:t>
            </a:r>
          </a:p>
          <a:p>
            <a:pPr marL="0" lvl="0" indent="0" algn="l" rtl="0">
              <a:spcBef>
                <a:spcPts val="0"/>
              </a:spcBef>
              <a:spcAft>
                <a:spcPts val="0"/>
              </a:spcAft>
              <a:buNone/>
            </a:pPr>
            <a:r>
              <a:rPr lang="en-US" dirty="0"/>
              <a:t>to save an </a:t>
            </a:r>
            <a:r>
              <a:rPr lang="en-US" dirty="0" err="1"/>
              <a:t>exisiting</a:t>
            </a:r>
            <a:r>
              <a:rPr lang="en-US" dirty="0"/>
              <a:t> project, ensure you create a new requirements.txt if any dependencies/libraries changed, then push to git</a:t>
            </a:r>
          </a:p>
          <a:p>
            <a:pPr marL="0" lvl="0" indent="0" algn="l" rtl="0">
              <a:spcBef>
                <a:spcPts val="0"/>
              </a:spcBef>
              <a:spcAft>
                <a:spcPts val="0"/>
              </a:spcAft>
              <a:buNone/>
            </a:pPr>
            <a:r>
              <a:rPr lang="en-US" dirty="0"/>
              <a:t>cross platform</a:t>
            </a:r>
          </a:p>
          <a:p>
            <a:pPr marL="0" lvl="0" indent="0" algn="l" rtl="0">
              <a:spcBef>
                <a:spcPts val="0"/>
              </a:spcBef>
              <a:spcAft>
                <a:spcPts val="0"/>
              </a:spcAft>
              <a:buNone/>
            </a:pPr>
            <a:r>
              <a:rPr lang="en-US" dirty="0"/>
              <a:t>clone repo</a:t>
            </a:r>
          </a:p>
          <a:p>
            <a:pPr marL="0" lvl="0" indent="0" algn="l" rtl="0">
              <a:spcBef>
                <a:spcPts val="0"/>
              </a:spcBef>
              <a:spcAft>
                <a:spcPts val="0"/>
              </a:spcAft>
              <a:buNone/>
            </a:pPr>
            <a:r>
              <a:rPr lang="en-US" dirty="0"/>
              <a:t>install python requirement.txt and start the server</a:t>
            </a: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Running an Existing Django Project on Different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Running an existing Django project on different platforms (Linux, Mac, Windows) requires similar steps, with some platform-specific commands.</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Install Python</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Ensure Python is installed on your machine:</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Linux: Python is usually pre-installed. Verify by running python3 --version.</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Mac: Python is usually pre-installed. Verify by running python3 --version.</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Windows: Download and install the latest version from the official website.</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Clone the Project Repository</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Clone your project repository or transfer the project files to your machine.</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git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clone</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https://github.com/yourusername/yourproject.git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yourproject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Create and Activate a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Project Dependencies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Install the required packages using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Run Database Migrations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Apply the migrations to set up your database schema and run the server if testing/managing through browser.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AU" dirty="0"/>
          </a:p>
          <a:p>
            <a:pPr marL="0" lvl="0" indent="0" algn="l" rtl="0">
              <a:spcBef>
                <a:spcPts val="0"/>
              </a:spcBef>
              <a:spcAft>
                <a:spcPts val="0"/>
              </a:spcAft>
              <a:buFontTx/>
              <a:buNone/>
            </a:pPr>
            <a:endParaRPr lang="en-AU" dirty="0"/>
          </a:p>
          <a:p>
            <a:pPr marL="0" lvl="0" indent="0" algn="l" rtl="0">
              <a:spcBef>
                <a:spcPts val="0"/>
              </a:spcBef>
              <a:spcAft>
                <a:spcPts val="0"/>
              </a:spcAft>
              <a:buFontTx/>
              <a:buNone/>
            </a:pPr>
            <a:r>
              <a:rPr lang="en-AU" dirty="0"/>
              <a:t>OPTIONAL STEPS TO INSTALL node.js and expo cli - FOR REACT DEVELOPMENT</a:t>
            </a:r>
          </a:p>
          <a:p>
            <a:pPr marL="171450" lvl="0" indent="-171450" algn="l" rtl="0">
              <a:spcBef>
                <a:spcPts val="0"/>
              </a:spcBef>
              <a:spcAft>
                <a:spcPts val="0"/>
              </a:spcAft>
              <a:buFontTx/>
              <a:buChar char="-"/>
            </a:pPr>
            <a:r>
              <a:rPr lang="en-AU" dirty="0"/>
              <a:t>Install </a:t>
            </a:r>
            <a:r>
              <a:rPr lang="en-AU" dirty="0" err="1"/>
              <a:t>nvm</a:t>
            </a:r>
            <a:r>
              <a:rPr lang="en-AU" dirty="0"/>
              <a:t> (Node Version Manager):</a:t>
            </a:r>
          </a:p>
          <a:p>
            <a:pPr marL="171450" lvl="0" indent="-171450" algn="l" rtl="0">
              <a:spcBef>
                <a:spcPts val="0"/>
              </a:spcBef>
              <a:spcAft>
                <a:spcPts val="0"/>
              </a:spcAft>
              <a:buFontTx/>
              <a:buChar char="-"/>
            </a:pPr>
            <a:r>
              <a:rPr lang="en-AU" dirty="0"/>
              <a:t>&gt; curl -o- https://raw.githubusercontent.com/nvm-sh/nvm/v0.39.5/install.sh | bash</a:t>
            </a:r>
          </a:p>
          <a:p>
            <a:pPr marL="171450" lvl="0" indent="-171450" algn="l" rtl="0">
              <a:spcBef>
                <a:spcPts val="0"/>
              </a:spcBef>
              <a:spcAft>
                <a:spcPts val="0"/>
              </a:spcAft>
              <a:buFontTx/>
              <a:buChar char="-"/>
            </a:pPr>
            <a:r>
              <a:rPr lang="en-AU" dirty="0"/>
              <a:t>Reload your shell configuration:</a:t>
            </a:r>
          </a:p>
          <a:p>
            <a:pPr marL="171450" lvl="0" indent="-171450" algn="l" rtl="0">
              <a:spcBef>
                <a:spcPts val="0"/>
              </a:spcBef>
              <a:spcAft>
                <a:spcPts val="0"/>
              </a:spcAft>
              <a:buFontTx/>
              <a:buChar char="-"/>
            </a:pPr>
            <a:r>
              <a:rPr lang="en-AU" dirty="0"/>
              <a:t>&gt; source ~/.</a:t>
            </a:r>
            <a:r>
              <a:rPr lang="en-AU" dirty="0" err="1"/>
              <a:t>bashrc</a:t>
            </a:r>
            <a:endParaRPr lang="en-AU" dirty="0"/>
          </a:p>
          <a:p>
            <a:pPr marL="171450" lvl="0" indent="-171450" algn="l" rtl="0">
              <a:spcBef>
                <a:spcPts val="0"/>
              </a:spcBef>
              <a:spcAft>
                <a:spcPts val="0"/>
              </a:spcAft>
              <a:buFontTx/>
              <a:buChar char="-"/>
            </a:pPr>
            <a:r>
              <a:rPr lang="en-AU" dirty="0"/>
              <a:t>Install the latest Node.js version with the node version manager:</a:t>
            </a:r>
          </a:p>
          <a:p>
            <a:pPr marL="171450" lvl="0" indent="-171450" algn="l" rtl="0">
              <a:spcBef>
                <a:spcPts val="0"/>
              </a:spcBef>
              <a:spcAft>
                <a:spcPts val="0"/>
              </a:spcAft>
              <a:buFontTx/>
              <a:buChar char="-"/>
            </a:pPr>
            <a:r>
              <a:rPr lang="en-AU" dirty="0"/>
              <a:t>&gt; </a:t>
            </a:r>
            <a:r>
              <a:rPr lang="en-AU" dirty="0" err="1"/>
              <a:t>nvm</a:t>
            </a:r>
            <a:r>
              <a:rPr lang="en-AU" dirty="0"/>
              <a:t> install node</a:t>
            </a:r>
          </a:p>
          <a:p>
            <a:pPr marL="171450" lvl="0" indent="-171450" algn="l" rtl="0">
              <a:spcBef>
                <a:spcPts val="0"/>
              </a:spcBef>
              <a:spcAft>
                <a:spcPts val="0"/>
              </a:spcAft>
              <a:buFontTx/>
              <a:buChar char="-"/>
            </a:pPr>
            <a:r>
              <a:rPr lang="en-AU" dirty="0"/>
              <a:t>Verify Node.js installation:</a:t>
            </a:r>
          </a:p>
          <a:p>
            <a:pPr marL="171450" lvl="0" indent="-171450" algn="l" rtl="0">
              <a:spcBef>
                <a:spcPts val="0"/>
              </a:spcBef>
              <a:spcAft>
                <a:spcPts val="0"/>
              </a:spcAft>
              <a:buFontTx/>
              <a:buChar char="-"/>
            </a:pPr>
            <a:r>
              <a:rPr lang="en-AU" dirty="0"/>
              <a:t>&gt; node -v</a:t>
            </a:r>
          </a:p>
          <a:p>
            <a:pPr marL="171450" lvl="0" indent="-171450" algn="l" rtl="0">
              <a:spcBef>
                <a:spcPts val="0"/>
              </a:spcBef>
              <a:spcAft>
                <a:spcPts val="0"/>
              </a:spcAft>
              <a:buFontTx/>
              <a:buChar char="-"/>
            </a:pPr>
            <a:r>
              <a:rPr lang="en-AU" dirty="0"/>
              <a:t>Install Expo CLI:</a:t>
            </a:r>
          </a:p>
          <a:p>
            <a:pPr marL="171450" lvl="0" indent="-171450" algn="l" rtl="0">
              <a:spcBef>
                <a:spcPts val="0"/>
              </a:spcBef>
              <a:spcAft>
                <a:spcPts val="0"/>
              </a:spcAft>
              <a:buFontTx/>
              <a:buChar char="-"/>
            </a:pPr>
            <a:r>
              <a:rPr lang="en-AU" dirty="0"/>
              <a:t>&gt; </a:t>
            </a:r>
            <a:r>
              <a:rPr lang="en-AU" dirty="0" err="1"/>
              <a:t>npm</a:t>
            </a:r>
            <a:r>
              <a:rPr lang="en-AU" dirty="0"/>
              <a:t> install -g expo-cli</a:t>
            </a:r>
          </a:p>
          <a:p>
            <a:pPr marL="171450" lvl="0" indent="-171450" algn="l" rtl="0">
              <a:spcBef>
                <a:spcPts val="0"/>
              </a:spcBef>
              <a:spcAft>
                <a:spcPts val="0"/>
              </a:spcAft>
              <a:buFontTx/>
              <a:buChar char="-"/>
            </a:pPr>
            <a:r>
              <a:rPr lang="en-AU" dirty="0"/>
              <a:t>Create a new Expo project:</a:t>
            </a:r>
          </a:p>
          <a:p>
            <a:pPr marL="171450" lvl="0" indent="-171450" algn="l" rtl="0">
              <a:spcBef>
                <a:spcPts val="0"/>
              </a:spcBef>
              <a:spcAft>
                <a:spcPts val="0"/>
              </a:spcAft>
              <a:buFontTx/>
              <a:buChar char="-"/>
            </a:pPr>
            <a:r>
              <a:rPr lang="en-AU" dirty="0"/>
              <a:t>&gt; expo </a:t>
            </a:r>
            <a:r>
              <a:rPr lang="en-AU" dirty="0" err="1"/>
              <a:t>init</a:t>
            </a:r>
            <a:r>
              <a:rPr lang="en-AU" dirty="0"/>
              <a:t> project2</a:t>
            </a:r>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675786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2619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7628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ENABLE REMOTE CONNECTIONS ON DJANGO SERVER (VM)</a:t>
            </a:r>
          </a:p>
          <a:p>
            <a:pPr marL="0" lvl="0" indent="0" algn="l" rtl="0">
              <a:spcBef>
                <a:spcPts val="0"/>
              </a:spcBef>
              <a:spcAft>
                <a:spcPts val="0"/>
              </a:spcAft>
              <a:buNone/>
            </a:pPr>
            <a:r>
              <a:rPr lang="en-US" dirty="0"/>
              <a:t>Install the OpenSSH server, which is required for remote connections.</a:t>
            </a:r>
          </a:p>
          <a:p>
            <a:pPr marL="0" lvl="0" indent="0" algn="l" rtl="0">
              <a:spcBef>
                <a:spcPts val="0"/>
              </a:spcBef>
              <a:spcAft>
                <a:spcPts val="0"/>
              </a:spcAft>
              <a:buNone/>
            </a:pPr>
            <a:r>
              <a:rPr lang="en-US" dirty="0"/>
              <a:t>&gt; </a:t>
            </a:r>
            <a:r>
              <a:rPr lang="en-US" dirty="0" err="1"/>
              <a:t>sudo</a:t>
            </a:r>
            <a:r>
              <a:rPr lang="en-US" dirty="0"/>
              <a:t> apt install </a:t>
            </a:r>
            <a:r>
              <a:rPr lang="en-US" dirty="0" err="1"/>
              <a:t>openssh</a:t>
            </a:r>
            <a:r>
              <a:rPr lang="en-US" dirty="0"/>
              <a:t>-server</a:t>
            </a:r>
          </a:p>
          <a:p>
            <a:pPr marL="0" lvl="0" indent="0" algn="l" rtl="0">
              <a:spcBef>
                <a:spcPts val="0"/>
              </a:spcBef>
              <a:spcAft>
                <a:spcPts val="0"/>
              </a:spcAft>
              <a:buNone/>
            </a:pPr>
            <a:r>
              <a:rPr lang="en-US" dirty="0"/>
              <a:t>This command will display the IP address (</a:t>
            </a:r>
            <a:r>
              <a:rPr lang="en-US" dirty="0" err="1"/>
              <a:t>eg</a:t>
            </a:r>
            <a:r>
              <a:rPr lang="en-US" dirty="0"/>
              <a:t>: 192.168.0.40)</a:t>
            </a:r>
          </a:p>
          <a:p>
            <a:pPr marL="0" lvl="0" indent="0" algn="l" rtl="0">
              <a:spcBef>
                <a:spcPts val="0"/>
              </a:spcBef>
              <a:spcAft>
                <a:spcPts val="0"/>
              </a:spcAft>
              <a:buNone/>
            </a:pPr>
            <a:r>
              <a:rPr lang="en-US" dirty="0"/>
              <a:t>&gt; </a:t>
            </a:r>
            <a:r>
              <a:rPr lang="en-US" dirty="0" err="1"/>
              <a:t>ip</a:t>
            </a:r>
            <a:r>
              <a:rPr lang="en-US" dirty="0"/>
              <a:t> 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197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downloading python </a:t>
            </a:r>
            <a:r>
              <a:rPr lang="en-US"/>
              <a:t>on Windows, </a:t>
            </a:r>
            <a:r>
              <a:rPr lang="en-US" dirty="0"/>
              <a:t>make sure to tick the box at the bottom! (Add python to PATH)</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623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a:t>
            </a:r>
            <a:r>
              <a:rPr lang="en-US" dirty="0" err="1"/>
              <a:t>django</a:t>
            </a:r>
            <a:r>
              <a:rPr lang="en-US" dirty="0"/>
              <a:t> server VM installation is complete</a:t>
            </a:r>
          </a:p>
          <a:p>
            <a:pPr marL="0" lvl="0" indent="0" algn="l" rtl="0">
              <a:spcBef>
                <a:spcPts val="0"/>
              </a:spcBef>
              <a:spcAft>
                <a:spcPts val="0"/>
              </a:spcAft>
              <a:buNone/>
            </a:pPr>
            <a:r>
              <a:rPr lang="en-US" dirty="0"/>
              <a:t>CREATE A DIRECTORY FOR GIT REPOSITORIES IN HOME</a:t>
            </a:r>
          </a:p>
          <a:p>
            <a:pPr marL="171450" lvl="0" indent="-171450" algn="l" rtl="0">
              <a:spcBef>
                <a:spcPts val="0"/>
              </a:spcBef>
              <a:spcAft>
                <a:spcPts val="0"/>
              </a:spcAft>
              <a:buFont typeface="Wingdings" panose="05000000000000000000" pitchFamily="2" charset="2"/>
              <a:buChar char="Ø"/>
            </a:pPr>
            <a:r>
              <a:rPr lang="en-US" dirty="0" err="1"/>
              <a:t>Mkdir</a:t>
            </a:r>
            <a:r>
              <a:rPr lang="en-US" dirty="0"/>
              <a:t> git</a:t>
            </a:r>
          </a:p>
          <a:p>
            <a:pPr marL="171450" lvl="0" indent="-171450" algn="l" rtl="0">
              <a:spcBef>
                <a:spcPts val="0"/>
              </a:spcBef>
              <a:spcAft>
                <a:spcPts val="0"/>
              </a:spcAft>
              <a:buFont typeface="Wingdings" panose="05000000000000000000" pitchFamily="2" charset="2"/>
              <a:buChar char="Ø"/>
            </a:pPr>
            <a:r>
              <a:rPr lang="en-US" dirty="0"/>
              <a:t>Cd git</a:t>
            </a:r>
          </a:p>
          <a:p>
            <a:pPr marL="0" lvl="0" indent="0" algn="l" rtl="0">
              <a:spcBef>
                <a:spcPts val="0"/>
              </a:spcBef>
              <a:spcAft>
                <a:spcPts val="0"/>
              </a:spcAft>
              <a:buFont typeface="Wingdings" panose="05000000000000000000" pitchFamily="2" charset="2"/>
              <a:buNone/>
            </a:pPr>
            <a:r>
              <a:rPr lang="en-US" dirty="0"/>
              <a:t>CLONE THE REPO</a:t>
            </a:r>
          </a:p>
          <a:p>
            <a:pPr marL="171450" lvl="0" indent="-171450" algn="l" rtl="0">
              <a:spcBef>
                <a:spcPts val="0"/>
              </a:spcBef>
              <a:spcAft>
                <a:spcPts val="0"/>
              </a:spcAft>
              <a:buFont typeface="Wingdings" panose="05000000000000000000" pitchFamily="2" charset="2"/>
              <a:buChar char="Ø"/>
            </a:pPr>
            <a:r>
              <a:rPr lang="en-US" dirty="0"/>
              <a:t>Git clone …</a:t>
            </a:r>
            <a:r>
              <a:rPr lang="en-US" dirty="0" err="1"/>
              <a:t>etc</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7259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s://data.nasa.gov/Space-Science/Meteorite-Landings/gh4g-9sfh"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hyperlink" Target="https://www.mongodb.com/try/download/compass" TargetMode="External"/><Relationship Id="rId4" Type="http://schemas.openxmlformats.org/officeDocument/2006/relationships/hyperlink" Target="https://www.mongodb.com/atlas/databa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9.xml"/><Relationship Id="rId1" Type="http://schemas.openxmlformats.org/officeDocument/2006/relationships/slideLayout" Target="../slideLayouts/slideLayout25.xml"/><Relationship Id="rId5" Type="http://schemas.openxmlformats.org/officeDocument/2006/relationships/image" Target="../media/image43.png"/><Relationship Id="rId4" Type="http://schemas.openxmlformats.org/officeDocument/2006/relationships/hyperlink" Target="https://docs.google.com/spreadsheets/d/16k3mkIm9is1UovOX4NguH5_CQ1rgEBd5UU4soicLNhY/copy#gid=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50.xml"/><Relationship Id="rId1" Type="http://schemas.openxmlformats.org/officeDocument/2006/relationships/slideLayout" Target="../slideLayouts/slideLayout2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slide" Target="slide57.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33.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remote access, </a:t>
            </a:r>
          </a:p>
          <a:p>
            <a:pPr marL="0" lvl="0" indent="0" algn="l" rtl="0">
              <a:spcBef>
                <a:spcPts val="0"/>
              </a:spcBef>
              <a:spcAft>
                <a:spcPts val="0"/>
              </a:spcAft>
              <a:buNone/>
            </a:pPr>
            <a:r>
              <a:rPr lang="en" dirty="0"/>
              <a:t>backend data modeling, and API endpoints</a:t>
            </a:r>
          </a:p>
        </p:txBody>
      </p:sp>
      <p:cxnSp>
        <p:nvCxnSpPr>
          <p:cNvPr id="248" name="Google Shape;248;p35"/>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2" name="Google Shape;317;p42">
            <a:extLst>
              <a:ext uri="{FF2B5EF4-FFF2-40B4-BE49-F238E27FC236}">
                <a16:creationId xmlns:a16="http://schemas.microsoft.com/office/drawing/2014/main" id="{9483C553-D821-C31E-AC21-DFF8D083EB7C}"/>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dirty="0">
                <a:gradFill>
                  <a:gsLst>
                    <a:gs pos="0">
                      <a:schemeClr val="tx2">
                        <a:lumMod val="20000"/>
                        <a:lumOff val="80000"/>
                      </a:schemeClr>
                    </a:gs>
                    <a:gs pos="100000">
                      <a:srgbClr val="9CCAED"/>
                    </a:gs>
                  </a:gsLst>
                  <a:lin ang="0" scaled="1"/>
                </a:gradFill>
                <a:latin typeface="Figtree" panose="020B0604020202020204" charset="0"/>
              </a:rPr>
              <a:t>Part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718496" y="37952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Use VS Code to Access Labs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850174" y="1103650"/>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712788" y="1588169"/>
            <a:ext cx="2880384" cy="3022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Labs:</a:t>
            </a:r>
          </a:p>
          <a:p>
            <a:pPr indent="-317500">
              <a:spcBef>
                <a:spcPts val="1000"/>
              </a:spcBef>
              <a:buClr>
                <a:schemeClr val="tx2"/>
              </a:buClr>
              <a:buSzPts val="1400"/>
              <a:buFont typeface="DM Sans"/>
              <a:buChar char="●"/>
            </a:pPr>
            <a:r>
              <a:rPr lang="en-US" sz="1100" dirty="0" err="1"/>
              <a:t>sql_ex</a:t>
            </a:r>
            <a:endParaRPr lang="en-US" sz="1100" dirty="0"/>
          </a:p>
          <a:p>
            <a:pPr indent="-317500">
              <a:buClr>
                <a:schemeClr val="tx2"/>
              </a:buClr>
              <a:buSzPts val="1400"/>
              <a:buFont typeface="DM Sans"/>
              <a:buChar char="●"/>
            </a:pPr>
            <a:r>
              <a:rPr lang="en-US" sz="1100" dirty="0" err="1"/>
              <a:t>nosql_ex</a:t>
            </a:r>
            <a:endParaRPr lang="en-US" sz="1100" dirty="0"/>
          </a:p>
          <a:p>
            <a:pPr indent="-317500">
              <a:buClr>
                <a:schemeClr val="tx2"/>
              </a:buClr>
              <a:buSzPts val="1400"/>
              <a:buFont typeface="DM Sans"/>
              <a:buChar char="●"/>
            </a:pPr>
            <a:endParaRPr lang="en-US" sz="1100" dirty="0"/>
          </a:p>
          <a:p>
            <a:pPr indent="-317500">
              <a:buClr>
                <a:schemeClr val="tx2"/>
              </a:buClr>
              <a:buSzPts val="1400"/>
              <a:buFont typeface="DM Sans"/>
              <a:buChar char="●"/>
            </a:pPr>
            <a:r>
              <a:rPr lang="en-US" sz="1100" dirty="0"/>
              <a:t>Using </a:t>
            </a:r>
            <a:r>
              <a:rPr lang="en-US" sz="1100" dirty="0" err="1"/>
              <a:t>venv’s</a:t>
            </a:r>
            <a:r>
              <a:rPr lang="en-US" sz="1100" dirty="0"/>
              <a:t> with terminal vs. vs code python environment extensions. We’ll use terminal/manual way for this lab.</a:t>
            </a:r>
          </a:p>
          <a:p>
            <a:pPr indent="-317500">
              <a:buClr>
                <a:schemeClr val="tx2"/>
              </a:buClr>
              <a:buSzPts val="1400"/>
              <a:buFont typeface="DM Sans"/>
              <a:buChar char="●"/>
            </a:pPr>
            <a:endParaRPr lang="en-US" sz="1100" dirty="0"/>
          </a:p>
          <a:p>
            <a:pPr indent="-317500">
              <a:buClr>
                <a:schemeClr val="tx2"/>
              </a:buClr>
              <a:buSzPts val="1400"/>
              <a:buFont typeface="DM Sans"/>
              <a:buChar char="●"/>
            </a:pPr>
            <a:r>
              <a:rPr lang="en-US" sz="1100" dirty="0"/>
              <a:t>Recommend installing Django/python extensions in ssh connection for syntax highlighting, ai-assisted suggestions and code snippet benefits: Python, Python Extension Pack, </a:t>
            </a:r>
            <a:r>
              <a:rPr lang="en-US" sz="1100" dirty="0" err="1"/>
              <a:t>Pylance</a:t>
            </a:r>
            <a:endParaRPr lang="en-US" sz="1100" dirty="0"/>
          </a:p>
          <a:p>
            <a:pPr marL="0" indent="0">
              <a:spcBef>
                <a:spcPts val="1000"/>
              </a:spcBef>
            </a:pP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Learner lab documentation</a:t>
            </a:r>
          </a:p>
          <a:p>
            <a:pPr marL="0" lvl="0" indent="0" algn="l" rtl="0">
              <a:spcBef>
                <a:spcPts val="0"/>
              </a:spcBef>
              <a:spcAft>
                <a:spcPts val="0"/>
              </a:spcAft>
              <a:buNone/>
            </a:pPr>
            <a:r>
              <a:rPr lang="en" dirty="0"/>
              <a:t>Command cheat sheets</a:t>
            </a:r>
            <a:endParaRPr dirty="0"/>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AU" dirty="0"/>
              <a:t>S</a:t>
            </a:r>
            <a:r>
              <a:rPr lang="en" dirty="0"/>
              <a:t>ql_ex, no_sql ex</a:t>
            </a:r>
          </a:p>
          <a:p>
            <a:pPr marL="0" lvl="0" indent="0" algn="r" rtl="0">
              <a:spcBef>
                <a:spcPts val="0"/>
              </a:spcBef>
              <a:spcAft>
                <a:spcPts val="0"/>
              </a:spcAft>
              <a:buNone/>
            </a:pPr>
            <a:r>
              <a:rPr lang="en" dirty="0"/>
              <a:t>What is in the projects: sqlite db, manage.py, setting.py, models.py etc</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Jupiter is a gas giant and the biggest planet in the Solar System. It’s the fourth-brightest object in the night sky and was named after a god</a:t>
            </a:r>
            <a:endParaRPr dirty="0"/>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Saturn is a gas giant and has several rings. It’s composed mostly of hydrogen and helium. It’s the sixth planet from the Sun</a:t>
            </a:r>
            <a:endParaRPr dirty="0"/>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Docs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Docs</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AU" b="0" dirty="0">
                <a:gradFill>
                  <a:gsLst>
                    <a:gs pos="0">
                      <a:schemeClr val="tx2">
                        <a:lumMod val="20000"/>
                        <a:lumOff val="80000"/>
                      </a:schemeClr>
                    </a:gs>
                    <a:gs pos="100000">
                      <a:srgbClr val="9CCAED"/>
                    </a:gs>
                  </a:gsLst>
                  <a:lin ang="0" scaled="1"/>
                </a:gradFill>
              </a:rPr>
              <a:t>s</a:t>
            </a:r>
            <a:r>
              <a:rPr lang="en" b="0" dirty="0">
                <a:gradFill>
                  <a:gsLst>
                    <a:gs pos="0">
                      <a:schemeClr val="tx2">
                        <a:lumMod val="20000"/>
                        <a:lumOff val="80000"/>
                      </a:schemeClr>
                    </a:gs>
                    <a:gs pos="100000">
                      <a:srgbClr val="9CCAED"/>
                    </a:gs>
                  </a:gsLst>
                  <a:lin ang="0" scaled="1"/>
                </a:gradFill>
              </a:rPr>
              <a:t>ql_ex</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0" dirty="0" err="1">
                <a:gradFill>
                  <a:gsLst>
                    <a:gs pos="0">
                      <a:schemeClr val="tx2">
                        <a:lumMod val="20000"/>
                        <a:lumOff val="80000"/>
                      </a:schemeClr>
                    </a:gs>
                    <a:gs pos="100000">
                      <a:srgbClr val="9CCAED"/>
                    </a:gs>
                  </a:gsLst>
                  <a:lin ang="0" scaled="1"/>
                </a:gradFill>
              </a:rPr>
              <a:t>nosql_ex</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3571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Repo Contents and Django Project Files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51138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Explore ORM Functionality</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3640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Enforcing ORM Requirements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759975"/>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ORM explanation</a:t>
            </a:r>
          </a:p>
          <a:p>
            <a:pPr marL="0" lvl="0" indent="0" algn="l" rtl="0">
              <a:spcBef>
                <a:spcPts val="0"/>
              </a:spcBef>
              <a:spcAft>
                <a:spcPts val="0"/>
              </a:spcAft>
              <a:buNone/>
            </a:pPr>
            <a:r>
              <a:rPr lang="en-US" dirty="0"/>
              <a:t>Provided consistency between data models and database</a:t>
            </a:r>
          </a:p>
          <a:p>
            <a:pPr marL="0" lvl="0" indent="0" algn="l" rtl="0">
              <a:spcBef>
                <a:spcPts val="0"/>
              </a:spcBef>
              <a:spcAft>
                <a:spcPts val="0"/>
              </a:spcAft>
              <a:buNone/>
            </a:pPr>
            <a:r>
              <a:rPr lang="en-US" dirty="0"/>
              <a:t>Essential for relational </a:t>
            </a:r>
            <a:r>
              <a:rPr lang="en-US" dirty="0" err="1"/>
              <a:t>dbs</a:t>
            </a:r>
            <a:endParaRPr lang="en-US" dirty="0"/>
          </a:p>
          <a:p>
            <a:pPr marL="0" lvl="0" indent="0" algn="l" rtl="0">
              <a:spcBef>
                <a:spcPts val="0"/>
              </a:spcBef>
              <a:spcAft>
                <a:spcPts val="0"/>
              </a:spcAft>
              <a:buNone/>
            </a:pPr>
            <a:r>
              <a:rPr lang="en-US" dirty="0"/>
              <a:t>Provides a way to query database with python/through Django</a:t>
            </a:r>
          </a:p>
          <a:p>
            <a:pPr marL="0" lvl="0" indent="0" algn="l" rtl="0">
              <a:spcBef>
                <a:spcPts val="0"/>
              </a:spcBef>
              <a:spcAft>
                <a:spcPts val="0"/>
              </a:spcAft>
              <a:buNone/>
            </a:pPr>
            <a:r>
              <a:rPr lang="en-US" dirty="0"/>
              <a:t>Similar to SQL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388851"/>
            <a:ext cx="3211042" cy="3309624"/>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Write models/schema with Django and make migrations to write to </a:t>
            </a:r>
            <a:r>
              <a:rPr lang="en-US" sz="1000" dirty="0" err="1">
                <a:solidFill>
                  <a:schemeClr val="tx1"/>
                </a:solidFill>
                <a:latin typeface="DM Sans" pitchFamily="2" charset="0"/>
              </a:rPr>
              <a:t>sqlite</a:t>
            </a:r>
            <a:r>
              <a:rPr lang="en-US" sz="1000" dirty="0">
                <a:solidFill>
                  <a:schemeClr val="tx1"/>
                </a:solidFill>
                <a:latin typeface="DM Sans" pitchFamily="2" charset="0"/>
              </a:rPr>
              <a:t> </a:t>
            </a:r>
            <a:r>
              <a:rPr lang="en-US" sz="1000" dirty="0" err="1">
                <a:solidFill>
                  <a:schemeClr val="tx1"/>
                </a:solidFill>
                <a:latin typeface="DM Sans" pitchFamily="2" charset="0"/>
              </a:rPr>
              <a:t>builtin</a:t>
            </a:r>
            <a:r>
              <a:rPr lang="en-US" sz="1000" dirty="0">
                <a:solidFill>
                  <a:schemeClr val="tx1"/>
                </a:solidFill>
                <a:latin typeface="DM Sans" pitchFamily="2" charset="0"/>
              </a:rPr>
              <a:t> </a:t>
            </a:r>
            <a:r>
              <a:rPr lang="en-US" sz="1000" dirty="0" err="1">
                <a:solidFill>
                  <a:schemeClr val="tx1"/>
                </a:solidFill>
                <a:latin typeface="DM Sans" pitchFamily="2" charset="0"/>
              </a:rPr>
              <a:t>db</a:t>
            </a:r>
            <a:endParaRPr lang="en-US" sz="1000" dirty="0">
              <a:solidFill>
                <a:schemeClr val="tx1"/>
              </a:solidFill>
              <a:latin typeface="DM Sans" pitchFamily="2" charset="0"/>
            </a:endParaRPr>
          </a:p>
          <a:p>
            <a:r>
              <a:rPr lang="en-US" sz="1000" dirty="0">
                <a:solidFill>
                  <a:schemeClr val="tx1"/>
                </a:solidFill>
                <a:latin typeface="DM Sans" pitchFamily="2" charset="0"/>
              </a:rPr>
              <a:t>Common approach if starting with new </a:t>
            </a:r>
            <a:r>
              <a:rPr lang="en-US" sz="1000" dirty="0" err="1">
                <a:solidFill>
                  <a:schemeClr val="tx1"/>
                </a:solidFill>
                <a:latin typeface="DM Sans" pitchFamily="2" charset="0"/>
              </a:rPr>
              <a:t>db</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a:solidFill>
                  <a:schemeClr val="tx1"/>
                </a:solidFill>
                <a:latin typeface="DM Sans" pitchFamily="2" charset="0"/>
              </a:rPr>
              <a:t>Use </a:t>
            </a:r>
            <a:r>
              <a:rPr lang="en-US" sz="1000" dirty="0" err="1">
                <a:solidFill>
                  <a:schemeClr val="tx1"/>
                </a:solidFill>
                <a:latin typeface="DM Sans" pitchFamily="2" charset="0"/>
              </a:rPr>
              <a:t>importdb</a:t>
            </a:r>
            <a:r>
              <a:rPr lang="en-US" sz="1000" dirty="0">
                <a:solidFill>
                  <a:schemeClr val="tx1"/>
                </a:solidFill>
                <a:latin typeface="DM Sans" pitchFamily="2" charset="0"/>
              </a:rPr>
              <a:t> to write to Django models from existing </a:t>
            </a:r>
            <a:r>
              <a:rPr lang="en-US" sz="1000" dirty="0" err="1">
                <a:solidFill>
                  <a:schemeClr val="tx1"/>
                </a:solidFill>
                <a:latin typeface="DM Sans" pitchFamily="2" charset="0"/>
              </a:rPr>
              <a:t>db</a:t>
            </a:r>
            <a:r>
              <a:rPr lang="en-US" sz="1000" dirty="0">
                <a:solidFill>
                  <a:schemeClr val="tx1"/>
                </a:solidFill>
                <a:latin typeface="DM Sans" pitchFamily="2" charset="0"/>
              </a:rPr>
              <a:t>/schema.</a:t>
            </a:r>
          </a:p>
          <a:p>
            <a:r>
              <a:rPr lang="en-US" sz="1000" dirty="0">
                <a:solidFill>
                  <a:schemeClr val="tx1"/>
                </a:solidFill>
                <a:latin typeface="DM Sans" pitchFamily="2" charset="0"/>
              </a:rPr>
              <a:t>This includes external </a:t>
            </a:r>
            <a:r>
              <a:rPr lang="en-US" sz="1000" dirty="0" err="1">
                <a:solidFill>
                  <a:schemeClr val="tx1"/>
                </a:solidFill>
                <a:latin typeface="DM Sans" pitchFamily="2" charset="0"/>
              </a:rPr>
              <a:t>db’s</a:t>
            </a:r>
            <a:endParaRPr lang="en-US" sz="1000" dirty="0">
              <a:solidFill>
                <a:schemeClr val="tx1"/>
              </a:solidFill>
              <a:latin typeface="DM Sans" pitchFamily="2" charset="0"/>
            </a:endParaRPr>
          </a:p>
          <a:p>
            <a:r>
              <a:rPr lang="en-US" sz="1000" dirty="0">
                <a:solidFill>
                  <a:schemeClr val="tx1"/>
                </a:solidFill>
                <a:latin typeface="DM Sans" pitchFamily="2" charset="0"/>
              </a:rPr>
              <a:t>Common approach when using an existing </a:t>
            </a:r>
            <a:r>
              <a:rPr lang="en-US" sz="1000" dirty="0" err="1">
                <a:solidFill>
                  <a:schemeClr val="tx1"/>
                </a:solidFill>
                <a:latin typeface="DM Sans" pitchFamily="2" charset="0"/>
              </a:rPr>
              <a:t>db</a:t>
            </a:r>
            <a:r>
              <a:rPr lang="en-US" sz="1000" dirty="0">
                <a:solidFill>
                  <a:schemeClr val="tx1"/>
                </a:solidFill>
                <a:latin typeface="DM Sans" pitchFamily="2" charset="0"/>
              </a:rPr>
              <a:t> in a project</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a:solidFill>
                  <a:schemeClr val="tx1"/>
                </a:solidFill>
                <a:latin typeface="DM Sans" pitchFamily="2" charset="0"/>
              </a:rPr>
              <a:t>How to connect external </a:t>
            </a:r>
            <a:r>
              <a:rPr lang="en-US" sz="1000" dirty="0" err="1">
                <a:solidFill>
                  <a:schemeClr val="tx1"/>
                </a:solidFill>
                <a:latin typeface="DM Sans" pitchFamily="2" charset="0"/>
              </a:rPr>
              <a:t>db</a:t>
            </a:r>
            <a:endParaRPr lang="en-US" sz="1000" dirty="0">
              <a:solidFill>
                <a:schemeClr val="tx1"/>
              </a:solidFill>
              <a:latin typeface="DM Sans" pitchFamily="2" charset="0"/>
            </a:endParaRPr>
          </a:p>
          <a:p>
            <a:r>
              <a:rPr lang="en-US" sz="1000" dirty="0">
                <a:solidFill>
                  <a:schemeClr val="tx1"/>
                </a:solidFill>
                <a:latin typeface="DM Sans" pitchFamily="2" charset="0"/>
              </a:rPr>
              <a:t>- settings.py</a:t>
            </a:r>
          </a:p>
          <a:p>
            <a:endParaRPr lang="en-US" sz="1000" dirty="0">
              <a:solidFill>
                <a:schemeClr val="tx1"/>
              </a:solidFill>
              <a:latin typeface="DM Sans" pitchFamily="2" charset="0"/>
            </a:endParaRPr>
          </a:p>
          <a:p>
            <a:r>
              <a:rPr lang="en-US" sz="1000" dirty="0">
                <a:solidFill>
                  <a:schemeClr val="tx1"/>
                </a:solidFill>
                <a:latin typeface="DM Sans" pitchFamily="2" charset="0"/>
              </a:rPr>
              <a:t>Both methods of model -&gt; </a:t>
            </a:r>
            <a:r>
              <a:rPr lang="en-US" sz="1000" dirty="0" err="1">
                <a:solidFill>
                  <a:schemeClr val="tx1"/>
                </a:solidFill>
                <a:latin typeface="DM Sans" pitchFamily="2" charset="0"/>
              </a:rPr>
              <a:t>db</a:t>
            </a:r>
            <a:r>
              <a:rPr lang="en-US" sz="1000" dirty="0">
                <a:solidFill>
                  <a:schemeClr val="tx1"/>
                </a:solidFill>
                <a:latin typeface="DM Sans" pitchFamily="2" charset="0"/>
              </a:rPr>
              <a:t> or </a:t>
            </a:r>
            <a:r>
              <a:rPr lang="en-US" sz="1000" dirty="0" err="1">
                <a:solidFill>
                  <a:schemeClr val="tx1"/>
                </a:solidFill>
                <a:latin typeface="DM Sans" pitchFamily="2" charset="0"/>
              </a:rPr>
              <a:t>db</a:t>
            </a:r>
            <a:r>
              <a:rPr lang="en-US" sz="1000" dirty="0">
                <a:solidFill>
                  <a:schemeClr val="tx1"/>
                </a:solidFill>
                <a:latin typeface="DM Sans" pitchFamily="2" charset="0"/>
              </a:rPr>
              <a:t> -&gt; model is viable, as long as they match and are n-sync</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4822555" y="2010320"/>
            <a:ext cx="2956954" cy="47713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python manage.py </a:t>
            </a:r>
            <a:r>
              <a:rPr lang="en-US" sz="1000" dirty="0" err="1">
                <a:solidFill>
                  <a:schemeClr val="tx1"/>
                </a:solidFill>
                <a:latin typeface="Consolas" panose="020B0609020204030204" pitchFamily="49" charset="0"/>
              </a:rPr>
              <a:t>makemigrations</a:t>
            </a:r>
            <a:endParaRPr lang="en-US" sz="1000" dirty="0">
              <a:solidFill>
                <a:schemeClr val="tx1"/>
              </a:solidFill>
              <a:latin typeface="Consolas" panose="020B0609020204030204" pitchFamily="49" charset="0"/>
            </a:endParaRPr>
          </a:p>
          <a:p>
            <a:r>
              <a:rPr lang="en-US" sz="1000" dirty="0">
                <a:solidFill>
                  <a:srgbClr val="0070C0"/>
                </a:solidFill>
                <a:latin typeface="Consolas" panose="020B0609020204030204" pitchFamily="49" charset="0"/>
              </a:rPr>
              <a:t>python manage.py </a:t>
            </a:r>
            <a:r>
              <a:rPr lang="en-US" sz="1000" dirty="0">
                <a:solidFill>
                  <a:schemeClr val="tx1"/>
                </a:solidFill>
                <a:latin typeface="Consolas" panose="020B0609020204030204" pitchFamily="49" charset="0"/>
              </a:rPr>
              <a:t>migrate</a:t>
            </a:r>
          </a:p>
        </p:txBody>
      </p:sp>
      <p:sp>
        <p:nvSpPr>
          <p:cNvPr id="4" name="Rectangle: Rounded Corners 3">
            <a:extLst>
              <a:ext uri="{FF2B5EF4-FFF2-40B4-BE49-F238E27FC236}">
                <a16:creationId xmlns:a16="http://schemas.microsoft.com/office/drawing/2014/main" id="{12290FE5-FB78-EAE7-3C06-2301A9342929}"/>
              </a:ext>
            </a:extLst>
          </p:cNvPr>
          <p:cNvSpPr/>
          <p:nvPr/>
        </p:nvSpPr>
        <p:spPr>
          <a:xfrm>
            <a:off x="4795476" y="3266697"/>
            <a:ext cx="2956954" cy="30292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python manage.py </a:t>
            </a:r>
            <a:r>
              <a:rPr lang="en-US" sz="1000" dirty="0" err="1">
                <a:solidFill>
                  <a:schemeClr val="tx1"/>
                </a:solidFill>
                <a:latin typeface="Consolas" panose="020B0609020204030204" pitchFamily="49" charset="0"/>
              </a:rPr>
              <a:t>importdb</a:t>
            </a:r>
            <a:endParaRPr lang="en-US" sz="1000" dirty="0">
              <a:solidFill>
                <a:schemeClr val="tx1"/>
              </a:solidFill>
              <a:latin typeface="Consolas" panose="020B0609020204030204" pitchFamily="49" charset="0"/>
            </a:endParaRPr>
          </a:p>
        </p:txBody>
      </p:sp>
      <p:sp>
        <p:nvSpPr>
          <p:cNvPr id="5" name="Google Shape;317;p42">
            <a:extLst>
              <a:ext uri="{FF2B5EF4-FFF2-40B4-BE49-F238E27FC236}">
                <a16:creationId xmlns:a16="http://schemas.microsoft.com/office/drawing/2014/main" id="{6D85975D-B0B4-6E46-7D3C-40B007C7723D}"/>
              </a:ext>
            </a:extLst>
          </p:cNvPr>
          <p:cNvSpPr txBox="1">
            <a:spLocks/>
          </p:cNvSpPr>
          <p:nvPr/>
        </p:nvSpPr>
        <p:spPr>
          <a:xfrm>
            <a:off x="1083315" y="120009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200" dirty="0">
                <a:gradFill>
                  <a:gsLst>
                    <a:gs pos="0">
                      <a:schemeClr val="tx2">
                        <a:lumMod val="20000"/>
                        <a:lumOff val="80000"/>
                      </a:schemeClr>
                    </a:gs>
                    <a:gs pos="100000">
                      <a:srgbClr val="9CCAED"/>
                    </a:gs>
                  </a:gsLst>
                  <a:lin ang="2700000" scaled="1"/>
                </a:gradFill>
                <a:latin typeface="Figtree" panose="020B0604020202020204" charset="0"/>
              </a:rPr>
              <a:t>Models &lt;-&gt; Database</a:t>
            </a:r>
            <a:endParaRPr lang="en-AU" sz="2200" dirty="0">
              <a:gradFill>
                <a:gsLst>
                  <a:gs pos="0">
                    <a:schemeClr val="tx2">
                      <a:lumMod val="20000"/>
                      <a:lumOff val="80000"/>
                    </a:schemeClr>
                  </a:gs>
                  <a:gs pos="100000">
                    <a:srgbClr val="9CCAED"/>
                  </a:gs>
                </a:gsLst>
                <a:lin ang="2700000" scaled="1"/>
              </a:gradFill>
              <a:latin typeface="Figtree" panose="020B0604020202020204" charset="0"/>
            </a:endParaRPr>
          </a:p>
        </p:txBody>
      </p:sp>
    </p:spTree>
    <p:extLst>
      <p:ext uri="{BB962C8B-B14F-4D97-AF65-F5344CB8AC3E}">
        <p14:creationId xmlns:p14="http://schemas.microsoft.com/office/powerpoint/2010/main" val="403807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26487" y="38298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AU" dirty="0">
                <a:gradFill>
                  <a:gsLst>
                    <a:gs pos="0">
                      <a:srgbClr val="CD9CD0"/>
                    </a:gs>
                    <a:gs pos="100000">
                      <a:srgbClr val="9CCAED"/>
                    </a:gs>
                  </a:gsLst>
                  <a:lin ang="0" scaled="1"/>
                </a:gradFill>
              </a:rPr>
              <a:t>Setup of s</a:t>
            </a:r>
            <a:r>
              <a:rPr lang="en" dirty="0">
                <a:gradFill>
                  <a:gsLst>
                    <a:gs pos="0">
                      <a:srgbClr val="CD9CD0"/>
                    </a:gs>
                    <a:gs pos="100000">
                      <a:srgbClr val="9CCAED"/>
                    </a:gs>
                  </a:gsLst>
                  <a:lin ang="0" scaled="1"/>
                </a:gradFill>
              </a:rPr>
              <a:t>ql_ex Project</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Modified files:</a:t>
            </a:r>
            <a:endParaRPr dirty="0"/>
          </a:p>
          <a:p>
            <a:pPr marL="457200" lvl="0" indent="-317500" algn="l" rtl="0">
              <a:spcBef>
                <a:spcPts val="1000"/>
              </a:spcBef>
              <a:spcAft>
                <a:spcPts val="0"/>
              </a:spcAft>
              <a:buSzPts val="1400"/>
              <a:buChar char="●"/>
            </a:pPr>
            <a:r>
              <a:rPr lang="en-US" dirty="0"/>
              <a:t>config/settings.py</a:t>
            </a:r>
          </a:p>
          <a:p>
            <a:pPr marL="457200" lvl="0" indent="-317500" algn="l" rtl="0">
              <a:spcBef>
                <a:spcPts val="0"/>
              </a:spcBef>
              <a:spcAft>
                <a:spcPts val="0"/>
              </a:spcAft>
              <a:buSzPts val="1400"/>
              <a:buChar char="●"/>
            </a:pPr>
            <a:r>
              <a:rPr lang="en-US" dirty="0"/>
              <a:t>main_app/models.py</a:t>
            </a:r>
          </a:p>
          <a:p>
            <a:pPr marL="457200" lvl="0" indent="-317500" algn="l" rtl="0">
              <a:spcBef>
                <a:spcPts val="0"/>
              </a:spcBef>
              <a:spcAft>
                <a:spcPts val="0"/>
              </a:spcAft>
              <a:buSzPts val="1400"/>
              <a:buChar char="●"/>
            </a:pPr>
            <a:r>
              <a:rPr lang="en-US" dirty="0"/>
              <a:t>main_app/admin.py</a:t>
            </a:r>
          </a:p>
          <a:p>
            <a:pPr marL="139700" lvl="0" indent="0" algn="l" rtl="0">
              <a:spcBef>
                <a:spcPts val="0"/>
              </a:spcBef>
              <a:spcAft>
                <a:spcPts val="0"/>
              </a:spcAft>
              <a:buSzPts val="1400"/>
              <a:buNone/>
            </a:pPr>
            <a:endParaRPr lang="en-US" dirty="0"/>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2" name="Rectangle: Rounded Corners 1">
            <a:extLst>
              <a:ext uri="{FF2B5EF4-FFF2-40B4-BE49-F238E27FC236}">
                <a16:creationId xmlns:a16="http://schemas.microsoft.com/office/drawing/2014/main" id="{FE0CE6E9-9B28-9908-FB2E-5BB4D93CA73C}"/>
              </a:ext>
            </a:extLst>
          </p:cNvPr>
          <p:cNvSpPr/>
          <p:nvPr/>
        </p:nvSpPr>
        <p:spPr>
          <a:xfrm>
            <a:off x="719856" y="4061987"/>
            <a:ext cx="2956954" cy="713084"/>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python manage.py </a:t>
            </a:r>
            <a:r>
              <a:rPr lang="en-US" sz="1000" dirty="0" err="1">
                <a:solidFill>
                  <a:schemeClr val="tx1"/>
                </a:solidFill>
                <a:latin typeface="Consolas" panose="020B0609020204030204" pitchFamily="49" charset="0"/>
              </a:rPr>
              <a:t>makemigrations</a:t>
            </a:r>
            <a:endParaRPr lang="en-US" sz="1000" dirty="0">
              <a:solidFill>
                <a:schemeClr val="tx1"/>
              </a:solidFill>
              <a:latin typeface="Consolas" panose="020B0609020204030204" pitchFamily="49" charset="0"/>
            </a:endParaRPr>
          </a:p>
          <a:p>
            <a:r>
              <a:rPr lang="en-US" sz="1000" dirty="0">
                <a:solidFill>
                  <a:srgbClr val="0070C0"/>
                </a:solidFill>
                <a:latin typeface="Consolas" panose="020B0609020204030204" pitchFamily="49" charset="0"/>
              </a:rPr>
              <a:t>python manage.py </a:t>
            </a:r>
            <a:r>
              <a:rPr lang="en-US" sz="1000" dirty="0">
                <a:solidFill>
                  <a:schemeClr val="tx1"/>
                </a:solidFill>
                <a:latin typeface="Consolas" panose="020B0609020204030204" pitchFamily="49" charset="0"/>
              </a:rPr>
              <a:t>migrate</a:t>
            </a:r>
          </a:p>
        </p:txBody>
      </p:sp>
      <p:sp>
        <p:nvSpPr>
          <p:cNvPr id="3" name="Rectangle: Rounded Corners 2">
            <a:extLst>
              <a:ext uri="{FF2B5EF4-FFF2-40B4-BE49-F238E27FC236}">
                <a16:creationId xmlns:a16="http://schemas.microsoft.com/office/drawing/2014/main" id="{C951D2D2-73E2-CC61-CE8F-52F91692807B}"/>
              </a:ext>
            </a:extLst>
          </p:cNvPr>
          <p:cNvSpPr/>
          <p:nvPr/>
        </p:nvSpPr>
        <p:spPr>
          <a:xfrm>
            <a:off x="4861155" y="980631"/>
            <a:ext cx="3500957" cy="352510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A screen shot of a computer&#10;&#10;Description automatically generated">
            <a:extLst>
              <a:ext uri="{FF2B5EF4-FFF2-40B4-BE49-F238E27FC236}">
                <a16:creationId xmlns:a16="http://schemas.microsoft.com/office/drawing/2014/main" id="{2129D19D-66D2-16DC-8983-29035E7762DB}"/>
              </a:ext>
            </a:extLst>
          </p:cNvPr>
          <p:cNvPicPr>
            <a:picLocks noChangeAspect="1"/>
          </p:cNvPicPr>
          <p:nvPr/>
        </p:nvPicPr>
        <p:blipFill>
          <a:blip r:embed="rId3"/>
          <a:stretch>
            <a:fillRect/>
          </a:stretch>
        </p:blipFill>
        <p:spPr>
          <a:xfrm>
            <a:off x="292442" y="1211787"/>
            <a:ext cx="1656174" cy="985449"/>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86269FA7-0329-0BC6-A19D-D4FF1AE83845}"/>
              </a:ext>
            </a:extLst>
          </p:cNvPr>
          <p:cNvPicPr>
            <a:picLocks noChangeAspect="1"/>
          </p:cNvPicPr>
          <p:nvPr/>
        </p:nvPicPr>
        <p:blipFill>
          <a:blip r:embed="rId4"/>
          <a:stretch>
            <a:fillRect/>
          </a:stretch>
        </p:blipFill>
        <p:spPr>
          <a:xfrm>
            <a:off x="2306813" y="1288001"/>
            <a:ext cx="1453431" cy="941720"/>
          </a:xfrm>
          <a:prstGeom prst="rect">
            <a:avLst/>
          </a:prstGeom>
        </p:spPr>
      </p:pic>
      <p:pic>
        <p:nvPicPr>
          <p:cNvPr id="16" name="Picture 15" descr="A computer screen shot of a program code&#10;&#10;Description automatically generated">
            <a:extLst>
              <a:ext uri="{FF2B5EF4-FFF2-40B4-BE49-F238E27FC236}">
                <a16:creationId xmlns:a16="http://schemas.microsoft.com/office/drawing/2014/main" id="{3E2146C4-2B21-245E-C157-D695239A79F3}"/>
              </a:ext>
            </a:extLst>
          </p:cNvPr>
          <p:cNvPicPr>
            <a:picLocks noChangeAspect="1"/>
          </p:cNvPicPr>
          <p:nvPr/>
        </p:nvPicPr>
        <p:blipFill>
          <a:blip r:embed="rId5"/>
          <a:stretch>
            <a:fillRect/>
          </a:stretch>
        </p:blipFill>
        <p:spPr>
          <a:xfrm>
            <a:off x="4139287" y="691316"/>
            <a:ext cx="4712271" cy="3234023"/>
          </a:xfrm>
          <a:prstGeom prst="rect">
            <a:avLst/>
          </a:prstGeom>
        </p:spPr>
      </p:pic>
    </p:spTree>
    <p:extLst>
      <p:ext uri="{BB962C8B-B14F-4D97-AF65-F5344CB8AC3E}">
        <p14:creationId xmlns:p14="http://schemas.microsoft.com/office/powerpoint/2010/main" val="858022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3481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Result of Migrating Model Code to Schema</a:t>
            </a:r>
            <a:endParaRPr dirty="0">
              <a:gradFill>
                <a:gsLst>
                  <a:gs pos="0">
                    <a:srgbClr val="CD9CD0"/>
                  </a:gs>
                  <a:gs pos="100000">
                    <a:srgbClr val="9CCAED"/>
                  </a:gs>
                </a:gsLst>
                <a:lin ang="0" scaled="1"/>
              </a:gradFill>
            </a:endParaRPr>
          </a:p>
        </p:txBody>
      </p:sp>
      <p:sp>
        <p:nvSpPr>
          <p:cNvPr id="2" name="Rectangle: Rounded Corners 1">
            <a:extLst>
              <a:ext uri="{FF2B5EF4-FFF2-40B4-BE49-F238E27FC236}">
                <a16:creationId xmlns:a16="http://schemas.microsoft.com/office/drawing/2014/main" id="{9D584C28-D05E-80F7-CC0E-68EBCB892386}"/>
              </a:ext>
            </a:extLst>
          </p:cNvPr>
          <p:cNvSpPr/>
          <p:nvPr/>
        </p:nvSpPr>
        <p:spPr>
          <a:xfrm>
            <a:off x="4744997" y="1173367"/>
            <a:ext cx="3684430" cy="3525108"/>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85E302C4-D592-FB3B-1277-5085C23E1D45}"/>
              </a:ext>
            </a:extLst>
          </p:cNvPr>
          <p:cNvPicPr>
            <a:picLocks noChangeAspect="1"/>
          </p:cNvPicPr>
          <p:nvPr/>
        </p:nvPicPr>
        <p:blipFill>
          <a:blip r:embed="rId3"/>
          <a:srcRect/>
          <a:stretch/>
        </p:blipFill>
        <p:spPr>
          <a:xfrm>
            <a:off x="714572" y="1662023"/>
            <a:ext cx="3684432" cy="3036452"/>
          </a:xfrm>
          <a:prstGeom prst="rect">
            <a:avLst/>
          </a:prstGeom>
        </p:spPr>
      </p:pic>
      <p:sp>
        <p:nvSpPr>
          <p:cNvPr id="318" name="Google Shape;318;p42"/>
          <p:cNvSpPr txBox="1">
            <a:spLocks noGrp="1"/>
          </p:cNvSpPr>
          <p:nvPr>
            <p:ph type="subTitle" idx="4"/>
          </p:nvPr>
        </p:nvSpPr>
        <p:spPr>
          <a:xfrm>
            <a:off x="714572" y="1089061"/>
            <a:ext cx="3684432"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Entity Relationship Diagram</a:t>
            </a:r>
            <a:endParaRPr b="0" dirty="0">
              <a:gradFill>
                <a:gsLst>
                  <a:gs pos="0">
                    <a:schemeClr val="tx2">
                      <a:lumMod val="20000"/>
                      <a:lumOff val="80000"/>
                    </a:schemeClr>
                  </a:gs>
                  <a:gs pos="100000">
                    <a:srgbClr val="9CCAED"/>
                  </a:gs>
                </a:gsLst>
                <a:lin ang="0" scaled="1"/>
              </a:gradFill>
            </a:endParaRPr>
          </a:p>
        </p:txBody>
      </p:sp>
      <p:sp>
        <p:nvSpPr>
          <p:cNvPr id="6" name="Google Shape;316;p42">
            <a:extLst>
              <a:ext uri="{FF2B5EF4-FFF2-40B4-BE49-F238E27FC236}">
                <a16:creationId xmlns:a16="http://schemas.microsoft.com/office/drawing/2014/main" id="{D35E659F-2607-71F1-50AB-4426E2D7E6BA}"/>
              </a:ext>
            </a:extLst>
          </p:cNvPr>
          <p:cNvSpPr txBox="1">
            <a:spLocks/>
          </p:cNvSpPr>
          <p:nvPr/>
        </p:nvSpPr>
        <p:spPr>
          <a:xfrm>
            <a:off x="4954612" y="1760399"/>
            <a:ext cx="3265200" cy="127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sz="1000" dirty="0"/>
              <a:t>Using Django to create the database schema can be a particularly appealing approach when there is no existing database to import as it simplifies the declaration of fields and relationships. As Django handles the creation of an auto-incrementing Primary Key for tables, these don’t need to be explicitly declared. In addition, linking/intermediary tables required by many to many relationships are handled by Django, only requiring the relationship to declared in one table with reference to the other. A Foreign Key can even reference another table without specifying its PK. These characteristics make it quick and easy to create tables and simplifies relationship requirements. Lastly, you will want your models to match your schema anyway, and this is an effective way of maintaining consistency between the two.</a:t>
            </a:r>
          </a:p>
        </p:txBody>
      </p:sp>
      <p:sp>
        <p:nvSpPr>
          <p:cNvPr id="7" name="Google Shape;317;p42">
            <a:extLst>
              <a:ext uri="{FF2B5EF4-FFF2-40B4-BE49-F238E27FC236}">
                <a16:creationId xmlns:a16="http://schemas.microsoft.com/office/drawing/2014/main" id="{5DF4B6D3-5FCC-B86C-B808-C83824F4D977}"/>
              </a:ext>
            </a:extLst>
          </p:cNvPr>
          <p:cNvSpPr txBox="1">
            <a:spLocks/>
          </p:cNvSpPr>
          <p:nvPr/>
        </p:nvSpPr>
        <p:spPr>
          <a:xfrm>
            <a:off x="4954612" y="1173367"/>
            <a:ext cx="3265200"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200"/>
              <a:buFont typeface="Figtree"/>
              <a:buNone/>
              <a:defRPr sz="2200" b="1" i="0" u="none" strike="noStrike" cap="none">
                <a:solidFill>
                  <a:schemeClr val="dk1"/>
                </a:solidFill>
                <a:latin typeface="Figtree"/>
                <a:ea typeface="Figtree"/>
                <a:cs typeface="Figtree"/>
                <a:sym typeface="Figtree"/>
              </a:defRPr>
            </a:lvl1pPr>
            <a:lvl2pPr marL="914400" marR="0" lvl="1"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2pPr>
            <a:lvl3pPr marL="1371600" marR="0" lvl="2"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3pPr>
            <a:lvl4pPr marL="1828800" marR="0" lvl="3"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4pPr>
            <a:lvl5pPr marL="2286000" marR="0" lvl="4"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5pPr>
            <a:lvl6pPr marL="2743200" marR="0" lvl="5"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6pPr>
            <a:lvl7pPr marL="3200400" marR="0" lvl="6"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7pPr>
            <a:lvl8pPr marL="3657600" marR="0" lvl="7"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8pPr>
            <a:lvl9pPr marL="4114800" marR="0" lvl="8" indent="-304800" algn="ctr" rtl="0">
              <a:lnSpc>
                <a:spcPct val="100000"/>
              </a:lnSpc>
              <a:spcBef>
                <a:spcPts val="0"/>
              </a:spcBef>
              <a:spcAft>
                <a:spcPts val="0"/>
              </a:spcAft>
              <a:buClr>
                <a:schemeClr val="dk1"/>
              </a:buClr>
              <a:buSzPts val="2200"/>
              <a:buFont typeface="Figtree"/>
              <a:buNone/>
              <a:defRPr sz="22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Advantages</a:t>
            </a:r>
          </a:p>
        </p:txBody>
      </p:sp>
      <p:cxnSp>
        <p:nvCxnSpPr>
          <p:cNvPr id="8" name="Google Shape;319;p42">
            <a:extLst>
              <a:ext uri="{FF2B5EF4-FFF2-40B4-BE49-F238E27FC236}">
                <a16:creationId xmlns:a16="http://schemas.microsoft.com/office/drawing/2014/main" id="{6C5FE53D-AE07-3DB9-4A0A-C658F8E8E718}"/>
              </a:ext>
            </a:extLst>
          </p:cNvPr>
          <p:cNvCxnSpPr/>
          <p:nvPr/>
        </p:nvCxnSpPr>
        <p:spPr>
          <a:xfrm>
            <a:off x="6255112" y="1760399"/>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202006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6" name="Google Shape;515;p54">
            <a:extLst>
              <a:ext uri="{FF2B5EF4-FFF2-40B4-BE49-F238E27FC236}">
                <a16:creationId xmlns:a16="http://schemas.microsoft.com/office/drawing/2014/main" id="{5A2AC3A3-B145-6645-2E53-945445FB817D}"/>
              </a:ext>
            </a:extLst>
          </p:cNvPr>
          <p:cNvSpPr txBox="1">
            <a:spLocks noGrp="1"/>
          </p:cNvSpPr>
          <p:nvPr>
            <p:ph type="title"/>
          </p:nvPr>
        </p:nvSpPr>
        <p:spPr>
          <a:xfrm>
            <a:off x="5498211" y="393591"/>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Django Admin GUI</a:t>
            </a:r>
            <a:endParaRPr dirty="0">
              <a:gradFill>
                <a:gsLst>
                  <a:gs pos="0">
                    <a:srgbClr val="CD9CD0"/>
                  </a:gs>
                  <a:gs pos="100000">
                    <a:srgbClr val="9CCAED"/>
                  </a:gs>
                </a:gsLst>
                <a:lin ang="0" scaled="1"/>
              </a:gradFill>
            </a:endParaRPr>
          </a:p>
        </p:txBody>
      </p:sp>
      <p:sp>
        <p:nvSpPr>
          <p:cNvPr id="8" name="Google Shape;516;p54">
            <a:extLst>
              <a:ext uri="{FF2B5EF4-FFF2-40B4-BE49-F238E27FC236}">
                <a16:creationId xmlns:a16="http://schemas.microsoft.com/office/drawing/2014/main" id="{B506B3CE-B12C-ACD8-FA34-CF0B7D7350D2}"/>
              </a:ext>
            </a:extLst>
          </p:cNvPr>
          <p:cNvSpPr txBox="1">
            <a:spLocks/>
          </p:cNvSpPr>
          <p:nvPr/>
        </p:nvSpPr>
        <p:spPr>
          <a:xfrm>
            <a:off x="5192973" y="1456790"/>
            <a:ext cx="3238240" cy="31469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4800">
              <a:buClr>
                <a:schemeClr val="tx2"/>
              </a:buClr>
              <a:buSzPts val="1200"/>
              <a:buFont typeface="Sarabun"/>
              <a:buChar char="●"/>
            </a:pPr>
            <a:r>
              <a:rPr lang="en-US" sz="1200" dirty="0">
                <a:solidFill>
                  <a:schemeClr val="tx1"/>
                </a:solidFill>
                <a:latin typeface="DM Sans" pitchFamily="2" charset="0"/>
              </a:rPr>
              <a:t>Manage users/groups</a:t>
            </a:r>
          </a:p>
          <a:p>
            <a:pPr marL="457200" indent="-304800">
              <a:buClr>
                <a:schemeClr val="tx2"/>
              </a:buClr>
              <a:buSzPts val="1200"/>
              <a:buFont typeface="Sarabun"/>
              <a:buChar char="●"/>
            </a:pPr>
            <a:r>
              <a:rPr lang="en-US" sz="1200" dirty="0">
                <a:solidFill>
                  <a:schemeClr val="tx1"/>
                </a:solidFill>
                <a:latin typeface="DM Sans" pitchFamily="2" charset="0"/>
              </a:rPr>
              <a:t>Register models with main_app/admin.py</a:t>
            </a:r>
          </a:p>
          <a:p>
            <a:pPr marL="457200" indent="-304800">
              <a:buClr>
                <a:schemeClr val="tx2"/>
              </a:buClr>
              <a:buSzPts val="1200"/>
              <a:buFont typeface="Sarabun"/>
              <a:buChar char="●"/>
            </a:pPr>
            <a:r>
              <a:rPr lang="en-US" sz="1200" dirty="0">
                <a:solidFill>
                  <a:schemeClr val="tx1"/>
                </a:solidFill>
                <a:latin typeface="DM Sans" pitchFamily="2" charset="0"/>
              </a:rPr>
              <a:t>Ensure ALLOWED HOSTS in settings.py allows all with * or the specific IP of the machine accessing the portal</a:t>
            </a:r>
          </a:p>
          <a:p>
            <a:pPr marL="152400">
              <a:buClr>
                <a:schemeClr val="tx2"/>
              </a:buClr>
              <a:buSzPts val="1200"/>
            </a:pPr>
            <a:endParaRPr lang="en-US" sz="1200" dirty="0">
              <a:solidFill>
                <a:schemeClr val="tx1"/>
              </a:solidFill>
              <a:latin typeface="DM Sans" pitchFamily="2" charset="0"/>
            </a:endParaRPr>
          </a:p>
        </p:txBody>
      </p:sp>
      <p:grpSp>
        <p:nvGrpSpPr>
          <p:cNvPr id="10" name="Google Shape;499;p53">
            <a:extLst>
              <a:ext uri="{FF2B5EF4-FFF2-40B4-BE49-F238E27FC236}">
                <a16:creationId xmlns:a16="http://schemas.microsoft.com/office/drawing/2014/main" id="{A77F626D-AD0D-7207-6CBF-E1222B059CF5}"/>
              </a:ext>
            </a:extLst>
          </p:cNvPr>
          <p:cNvGrpSpPr/>
          <p:nvPr/>
        </p:nvGrpSpPr>
        <p:grpSpPr>
          <a:xfrm>
            <a:off x="201737" y="925191"/>
            <a:ext cx="4648863" cy="3562085"/>
            <a:chOff x="331763" y="414153"/>
            <a:chExt cx="6903246" cy="5289454"/>
          </a:xfrm>
          <a:solidFill>
            <a:srgbClr val="2F2F2F"/>
          </a:solidFill>
        </p:grpSpPr>
        <p:sp>
          <p:nvSpPr>
            <p:cNvPr id="11" name="Google Shape;500;p53">
              <a:extLst>
                <a:ext uri="{FF2B5EF4-FFF2-40B4-BE49-F238E27FC236}">
                  <a16:creationId xmlns:a16="http://schemas.microsoft.com/office/drawing/2014/main" id="{4025C27C-D574-3582-9DFC-386214C27B93}"/>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1;p53">
              <a:extLst>
                <a:ext uri="{FF2B5EF4-FFF2-40B4-BE49-F238E27FC236}">
                  <a16:creationId xmlns:a16="http://schemas.microsoft.com/office/drawing/2014/main" id="{CB67567E-43B9-857D-90F7-41E899C8FA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2;p53">
              <a:extLst>
                <a:ext uri="{FF2B5EF4-FFF2-40B4-BE49-F238E27FC236}">
                  <a16:creationId xmlns:a16="http://schemas.microsoft.com/office/drawing/2014/main" id="{6299D49B-3E10-7598-D405-D56B47F61D79}"/>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03;p53">
              <a:extLst>
                <a:ext uri="{FF2B5EF4-FFF2-40B4-BE49-F238E27FC236}">
                  <a16:creationId xmlns:a16="http://schemas.microsoft.com/office/drawing/2014/main" id="{AD343E99-BFCF-80CA-79EE-5AA0E160D488}"/>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Rounded Corners 1">
            <a:extLst>
              <a:ext uri="{FF2B5EF4-FFF2-40B4-BE49-F238E27FC236}">
                <a16:creationId xmlns:a16="http://schemas.microsoft.com/office/drawing/2014/main" id="{192F6E12-8EE9-DBA3-CB8C-886326BCCA19}"/>
              </a:ext>
            </a:extLst>
          </p:cNvPr>
          <p:cNvSpPr/>
          <p:nvPr/>
        </p:nvSpPr>
        <p:spPr>
          <a:xfrm>
            <a:off x="5048595" y="3473354"/>
            <a:ext cx="3382618" cy="114641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Run server on loopback address 127.0.0.1</a:t>
            </a:r>
          </a:p>
          <a:p>
            <a:r>
              <a:rPr lang="en-US" sz="1000" dirty="0">
                <a:solidFill>
                  <a:srgbClr val="0070C0"/>
                </a:solidFill>
                <a:latin typeface="Consolas" panose="020B0609020204030204" pitchFamily="49" charset="0"/>
              </a:rPr>
              <a:t>python3 manage.py </a:t>
            </a:r>
            <a:r>
              <a:rPr lang="en-US" sz="1000" dirty="0" err="1">
                <a:solidFill>
                  <a:schemeClr val="tx1"/>
                </a:solidFill>
                <a:latin typeface="Consolas" panose="020B0609020204030204" pitchFamily="49" charset="0"/>
              </a:rPr>
              <a:t>runserver</a:t>
            </a:r>
            <a:endParaRPr lang="en-US" sz="1000" dirty="0">
              <a:solidFill>
                <a:schemeClr val="tx1"/>
              </a:solidFill>
              <a:latin typeface="Consolas" panose="020B0609020204030204" pitchFamily="49" charset="0"/>
            </a:endParaRPr>
          </a:p>
          <a:p>
            <a:endParaRPr lang="en-US" sz="1000" dirty="0">
              <a:solidFill>
                <a:schemeClr val="tx1"/>
              </a:solidFill>
              <a:latin typeface="Consolas" panose="020B0609020204030204" pitchFamily="49" charset="0"/>
            </a:endParaRPr>
          </a:p>
          <a:p>
            <a:r>
              <a:rPr lang="en-US" sz="1000" dirty="0">
                <a:solidFill>
                  <a:schemeClr val="tx2"/>
                </a:solidFill>
                <a:latin typeface="Consolas" panose="020B0609020204030204" pitchFamily="49" charset="0"/>
              </a:rPr>
              <a:t># Run server on </a:t>
            </a:r>
            <a:r>
              <a:rPr lang="en-US" sz="1000" dirty="0" err="1">
                <a:solidFill>
                  <a:schemeClr val="tx2"/>
                </a:solidFill>
                <a:latin typeface="Consolas" panose="020B0609020204030204" pitchFamily="49" charset="0"/>
              </a:rPr>
              <a:t>vm</a:t>
            </a:r>
            <a:r>
              <a:rPr lang="en-US" sz="1000" dirty="0">
                <a:solidFill>
                  <a:schemeClr val="tx2"/>
                </a:solidFill>
                <a:latin typeface="Consolas" panose="020B0609020204030204" pitchFamily="49" charset="0"/>
              </a:rPr>
              <a:t> </a:t>
            </a:r>
            <a:r>
              <a:rPr lang="en-US" sz="1000" dirty="0" err="1">
                <a:solidFill>
                  <a:schemeClr val="tx2"/>
                </a:solidFill>
                <a:latin typeface="Consolas" panose="020B0609020204030204" pitchFamily="49" charset="0"/>
              </a:rPr>
              <a:t>ip</a:t>
            </a:r>
            <a:r>
              <a:rPr lang="en-US" sz="1000" dirty="0">
                <a:solidFill>
                  <a:schemeClr val="tx2"/>
                </a:solidFill>
                <a:latin typeface="Consolas" panose="020B0609020204030204" pitchFamily="49" charset="0"/>
              </a:rPr>
              <a:t> address and port of your choosing</a:t>
            </a:r>
          </a:p>
          <a:p>
            <a:r>
              <a:rPr lang="en-US" sz="1000" dirty="0">
                <a:solidFill>
                  <a:srgbClr val="0070C0"/>
                </a:solidFill>
                <a:latin typeface="Consolas" panose="020B0609020204030204" pitchFamily="49" charset="0"/>
              </a:rPr>
              <a:t>python3 manage.py </a:t>
            </a:r>
            <a:r>
              <a:rPr lang="en-US" sz="1000" dirty="0" err="1">
                <a:solidFill>
                  <a:schemeClr val="tx1"/>
                </a:solidFill>
                <a:latin typeface="Consolas" panose="020B0609020204030204" pitchFamily="49" charset="0"/>
              </a:rPr>
              <a:t>runserver</a:t>
            </a:r>
            <a:r>
              <a:rPr lang="en-US" sz="1000" dirty="0">
                <a:solidFill>
                  <a:schemeClr val="tx1"/>
                </a:solidFill>
                <a:latin typeface="Consolas" panose="020B0609020204030204" pitchFamily="49" charset="0"/>
              </a:rPr>
              <a:t> &lt;</a:t>
            </a:r>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&gt;:&lt;port&gt;</a:t>
            </a:r>
          </a:p>
          <a:p>
            <a:endParaRPr lang="en-US" sz="1000" dirty="0">
              <a:solidFill>
                <a:schemeClr val="tx1"/>
              </a:solidFill>
              <a:latin typeface="Consolas" panose="020B0609020204030204" pitchFamily="49" charset="0"/>
            </a:endParaRPr>
          </a:p>
        </p:txBody>
      </p:sp>
      <p:pic>
        <p:nvPicPr>
          <p:cNvPr id="3" name="Picture 2" descr="A screen shot of a computer&#10;&#10;Description automatically generated">
            <a:extLst>
              <a:ext uri="{FF2B5EF4-FFF2-40B4-BE49-F238E27FC236}">
                <a16:creationId xmlns:a16="http://schemas.microsoft.com/office/drawing/2014/main" id="{6995313B-BEC1-31CE-419A-7B37BF952A59}"/>
              </a:ext>
            </a:extLst>
          </p:cNvPr>
          <p:cNvPicPr>
            <a:picLocks noChangeAspect="1"/>
          </p:cNvPicPr>
          <p:nvPr/>
        </p:nvPicPr>
        <p:blipFill>
          <a:blip r:embed="rId4"/>
          <a:stretch>
            <a:fillRect/>
          </a:stretch>
        </p:blipFill>
        <p:spPr>
          <a:xfrm>
            <a:off x="3299138" y="3994551"/>
            <a:ext cx="1656174" cy="985449"/>
          </a:xfrm>
          <a:prstGeom prst="rect">
            <a:avLst/>
          </a:prstGeom>
        </p:spPr>
      </p:pic>
    </p:spTree>
    <p:extLst>
      <p:ext uri="{BB962C8B-B14F-4D97-AF65-F5344CB8AC3E}">
        <p14:creationId xmlns:p14="http://schemas.microsoft.com/office/powerpoint/2010/main" val="31726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448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ORM Commands</a:t>
            </a:r>
            <a:endParaRPr dirty="0">
              <a:gradFill>
                <a:gsLst>
                  <a:gs pos="0">
                    <a:srgbClr val="CD9CD0"/>
                  </a:gs>
                  <a:gs pos="100000">
                    <a:srgbClr val="9CCAED"/>
                  </a:gs>
                </a:gsLst>
                <a:lin ang="0" scaled="1"/>
              </a:gradFill>
            </a:endParaRPr>
          </a:p>
        </p:txBody>
      </p:sp>
      <p:sp>
        <p:nvSpPr>
          <p:cNvPr id="348" name="Google Shape;348;p43"/>
          <p:cNvSpPr txBox="1">
            <a:spLocks noGrp="1"/>
          </p:cNvSpPr>
          <p:nvPr>
            <p:ph type="subTitle" idx="4"/>
          </p:nvPr>
        </p:nvSpPr>
        <p:spPr>
          <a:xfrm>
            <a:off x="1465597" y="1720096"/>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Django Shell</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2211571" y="167165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2387372" y="109182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4572000" y="1037590"/>
            <a:ext cx="3859213" cy="356616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Launch the Django shell environment</a:t>
            </a:r>
          </a:p>
          <a:p>
            <a:r>
              <a:rPr lang="en-US" sz="900" dirty="0">
                <a:solidFill>
                  <a:srgbClr val="0070C0"/>
                </a:solidFill>
                <a:latin typeface="Consolas" panose="020B0609020204030204" pitchFamily="49" charset="0"/>
              </a:rPr>
              <a:t>python3 manage.py </a:t>
            </a:r>
            <a:r>
              <a:rPr lang="en-US" sz="900" dirty="0">
                <a:solidFill>
                  <a:schemeClr val="tx1"/>
                </a:solidFill>
                <a:latin typeface="Consolas" panose="020B0609020204030204" pitchFamily="49" charset="0"/>
              </a:rPr>
              <a:t>shell</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Import all models from </a:t>
            </a:r>
            <a:r>
              <a:rPr lang="en-US" sz="900" dirty="0" err="1">
                <a:solidFill>
                  <a:schemeClr val="tx2"/>
                </a:solidFill>
                <a:latin typeface="Consolas" panose="020B0609020204030204" pitchFamily="49" charset="0"/>
              </a:rPr>
              <a:t>main_app</a:t>
            </a:r>
            <a:endParaRPr lang="en-US" sz="900" dirty="0">
              <a:solidFill>
                <a:schemeClr val="tx2"/>
              </a:solidFill>
              <a:latin typeface="Consolas" panose="020B0609020204030204" pitchFamily="49" charset="0"/>
            </a:endParaRPr>
          </a:p>
          <a:p>
            <a:r>
              <a:rPr lang="en-US" sz="900" dirty="0">
                <a:solidFill>
                  <a:schemeClr val="tx1"/>
                </a:solidFill>
                <a:latin typeface="Consolas" panose="020B0609020204030204" pitchFamily="49" charset="0"/>
              </a:rPr>
              <a:t>&gt;&gt;&gt; from </a:t>
            </a:r>
            <a:r>
              <a:rPr lang="en-US" sz="900" dirty="0" err="1">
                <a:solidFill>
                  <a:schemeClr val="tx1"/>
                </a:solidFill>
                <a:latin typeface="Consolas" panose="020B0609020204030204" pitchFamily="49" charset="0"/>
              </a:rPr>
              <a:t>main_app.models</a:t>
            </a:r>
            <a:r>
              <a:rPr lang="en-US" sz="900" dirty="0">
                <a:solidFill>
                  <a:schemeClr val="tx1"/>
                </a:solidFill>
                <a:latin typeface="Consolas" panose="020B0609020204030204" pitchFamily="49" charset="0"/>
              </a:rPr>
              <a:t> import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a:t>
            </a:r>
            <a:endParaRPr lang="en-US" sz="900" dirty="0">
              <a:solidFill>
                <a:schemeClr val="tx1"/>
              </a:solidFill>
              <a:latin typeface="Consolas" panose="020B0609020204030204" pitchFamily="49" charset="0"/>
            </a:endParaRP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RecordLabel.objects.all</a:t>
            </a:r>
            <a:r>
              <a:rPr lang="en-US" sz="900" dirty="0">
                <a:solidFill>
                  <a:schemeClr val="tx1"/>
                </a:solidFill>
                <a:latin typeface="Consolas" panose="020B0609020204030204" pitchFamily="49" charset="0"/>
              </a:rPr>
              <a:t>())</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a:t>
            </a:r>
            <a:r>
              <a:rPr lang="en-US" sz="900" dirty="0" err="1">
                <a:solidFill>
                  <a:srgbClr val="FFC000"/>
                </a:solidFill>
                <a:latin typeface="Consolas" panose="020B0609020204030204" pitchFamily="49" charset="0"/>
              </a:rPr>
              <a:t>Kscope</a:t>
            </a:r>
            <a:r>
              <a:rPr lang="en-US" sz="900" dirty="0">
                <a:solidFill>
                  <a:srgbClr val="FFC000"/>
                </a:solidFill>
                <a:latin typeface="Consolas" panose="020B0609020204030204" pitchFamily="49" charset="0"/>
              </a:rPr>
              <a:t>&gt;]&gt;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Get first two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RecordLabel.objects.all</a:t>
            </a:r>
            <a:r>
              <a:rPr lang="en-US" sz="900" dirty="0">
                <a:solidFill>
                  <a:schemeClr val="tx1"/>
                </a:solidFill>
                <a:latin typeface="Consolas" panose="020B0609020204030204" pitchFamily="49" charset="0"/>
              </a:rPr>
              <a:t>()[:2])</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Records&gt;]&gt;</a:t>
            </a:r>
          </a:p>
          <a:p>
            <a:endParaRPr lang="en-US" sz="900" dirty="0">
              <a:solidFill>
                <a:srgbClr val="FFFF00"/>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and order by name</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RecordLabel.objects.order_by</a:t>
            </a:r>
            <a:r>
              <a:rPr lang="en-US" sz="900" dirty="0">
                <a:solidFill>
                  <a:schemeClr val="tx1"/>
                </a:solidFill>
                <a:latin typeface="Consolas" panose="020B0609020204030204" pitchFamily="49" charset="0"/>
              </a:rPr>
              <a:t>('name'))</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a:t>
            </a:r>
            <a:r>
              <a:rPr lang="en-US" sz="900" dirty="0" err="1">
                <a:solidFill>
                  <a:srgbClr val="FFC000"/>
                </a:solidFill>
                <a:latin typeface="Consolas" panose="020B0609020204030204" pitchFamily="49" charset="0"/>
              </a:rPr>
              <a:t>Kscope</a:t>
            </a:r>
            <a:r>
              <a:rPr lang="en-US" sz="900" dirty="0">
                <a:solidFill>
                  <a:srgbClr val="FFC000"/>
                </a:solidFill>
                <a:latin typeface="Consolas" panose="020B0609020204030204" pitchFamily="49" charset="0"/>
              </a:rPr>
              <a:t>&gt;,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Records&gt;]&gt;</a:t>
            </a:r>
          </a:p>
        </p:txBody>
      </p:sp>
      <p:sp>
        <p:nvSpPr>
          <p:cNvPr id="9" name="Google Shape;316;p42">
            <a:extLst>
              <a:ext uri="{FF2B5EF4-FFF2-40B4-BE49-F238E27FC236}">
                <a16:creationId xmlns:a16="http://schemas.microsoft.com/office/drawing/2014/main" id="{6224A644-220E-051B-5AB4-6E18F2A82D5D}"/>
              </a:ext>
            </a:extLst>
          </p:cNvPr>
          <p:cNvSpPr txBox="1">
            <a:spLocks/>
          </p:cNvSpPr>
          <p:nvPr/>
        </p:nvSpPr>
        <p:spPr>
          <a:xfrm>
            <a:off x="720000" y="2196196"/>
            <a:ext cx="3592693" cy="2407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dirty="0"/>
              <a:t>Now we're going to utilize the Django shell environment as a scratch area for testing our ORM statements to check if we get the expected results. This is example of code that could be used in your </a:t>
            </a:r>
            <a:r>
              <a:rPr lang="en-US" dirty="0" err="1"/>
              <a:t>APIView</a:t>
            </a:r>
            <a:r>
              <a:rPr lang="en-US" dirty="0"/>
              <a:t> methods. Import statements and variable states will persist until you exit the Django shell environment. Notice when you retrieve entries from a model you get the return string formatted in models.py.</a:t>
            </a:r>
          </a:p>
          <a:p>
            <a:pPr marL="0" indent="0"/>
            <a:endParaRPr lang="en-US" dirty="0"/>
          </a:p>
        </p:txBody>
      </p:sp>
    </p:spTree>
    <p:extLst>
      <p:ext uri="{BB962C8B-B14F-4D97-AF65-F5344CB8AC3E}">
        <p14:creationId xmlns:p14="http://schemas.microsoft.com/office/powerpoint/2010/main" val="2378441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522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ORM Commands Cont.</a:t>
            </a:r>
            <a:endParaRPr dirty="0">
              <a:gradFill>
                <a:gsLst>
                  <a:gs pos="0">
                    <a:srgbClr val="CD9CD0"/>
                  </a:gs>
                  <a:gs pos="100000">
                    <a:srgbClr val="9CCAED"/>
                  </a:gs>
                </a:gsLst>
                <a:lin ang="0" scaled="1"/>
              </a:gradFill>
            </a:endParaRPr>
          </a:p>
        </p:txBody>
      </p:sp>
      <p:sp>
        <p:nvSpPr>
          <p:cNvPr id="7" name="Rectangle: Rounded Corners 6">
            <a:extLst>
              <a:ext uri="{FF2B5EF4-FFF2-40B4-BE49-F238E27FC236}">
                <a16:creationId xmlns:a16="http://schemas.microsoft.com/office/drawing/2014/main" id="{44C3BFCC-FA7A-5486-FB7A-C0C4E098B1AF}"/>
              </a:ext>
            </a:extLst>
          </p:cNvPr>
          <p:cNvSpPr/>
          <p:nvPr/>
        </p:nvSpPr>
        <p:spPr>
          <a:xfrm>
            <a:off x="706813" y="1037590"/>
            <a:ext cx="7730373" cy="356616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 where name is 'Sumerian Records'</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RecordLabel.objects.filter</a:t>
            </a:r>
            <a:r>
              <a:rPr lang="en-US" sz="900" dirty="0">
                <a:solidFill>
                  <a:schemeClr val="tx1"/>
                </a:solidFill>
                <a:latin typeface="Consolas" panose="020B0609020204030204" pitchFamily="49" charset="0"/>
              </a:rPr>
              <a:t>(name='Sumerian Records'))</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Records&gt;]&gt;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 where name is not 'Sumerian Records'</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RecordLabel.objects.exclude</a:t>
            </a:r>
            <a:r>
              <a:rPr lang="en-US" sz="900" dirty="0">
                <a:solidFill>
                  <a:schemeClr val="tx1"/>
                </a:solidFill>
                <a:latin typeface="Consolas" panose="020B0609020204030204" pitchFamily="49" charset="0"/>
              </a:rPr>
              <a:t>(name='Sumerian Records'))</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a:t>
            </a:r>
            <a:r>
              <a:rPr lang="en-US" sz="900" dirty="0" err="1">
                <a:solidFill>
                  <a:srgbClr val="FFC000"/>
                </a:solidFill>
                <a:latin typeface="Consolas" panose="020B0609020204030204" pitchFamily="49" charset="0"/>
              </a:rPr>
              <a:t>Kscope</a:t>
            </a:r>
            <a:r>
              <a:rPr lang="en-US" sz="900" dirty="0">
                <a:solidFill>
                  <a:srgbClr val="FFC000"/>
                </a:solidFill>
                <a:latin typeface="Consolas" panose="020B0609020204030204" pitchFamily="49" charset="0"/>
              </a:rPr>
              <a:t>&gt;]&gt;</a:t>
            </a:r>
          </a:p>
          <a:p>
            <a:endParaRPr lang="en-US" sz="900" dirty="0">
              <a:solidFill>
                <a:srgbClr val="FFFF00"/>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model where id is 2</a:t>
            </a:r>
            <a:endParaRPr lang="en-US" sz="900" dirty="0">
              <a:solidFill>
                <a:schemeClr val="tx1"/>
              </a:solidFill>
              <a:latin typeface="Consolas" panose="020B0609020204030204" pitchFamily="49" charset="0"/>
            </a:endParaRP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RecordLabel.objects.get</a:t>
            </a:r>
            <a:r>
              <a:rPr lang="en-US" sz="900" dirty="0">
                <a:solidFill>
                  <a:schemeClr val="tx1"/>
                </a:solidFill>
                <a:latin typeface="Consolas" panose="020B0609020204030204" pitchFamily="49" charset="0"/>
              </a:rPr>
              <a:t>(id=2))</a:t>
            </a:r>
          </a:p>
          <a:p>
            <a:r>
              <a:rPr lang="en-US" sz="900" dirty="0">
                <a:solidFill>
                  <a:srgbClr val="FFC000"/>
                </a:solidFill>
                <a:latin typeface="Consolas" panose="020B0609020204030204" pitchFamily="49" charset="0"/>
              </a:rPr>
              <a:t>Century Media Records</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Case-sensitive: Get all entries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where name is exactly 'Sumerian Records'</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RecordLabel.objects.get</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name__exact</a:t>
            </a:r>
            <a:r>
              <a:rPr lang="en-US" sz="900" dirty="0">
                <a:solidFill>
                  <a:schemeClr val="tx1"/>
                </a:solidFill>
                <a:latin typeface="Consolas" panose="020B0609020204030204" pitchFamily="49" charset="0"/>
              </a:rPr>
              <a:t>='Sumerian Records'))</a:t>
            </a:r>
          </a:p>
          <a:p>
            <a:r>
              <a:rPr lang="en-US" sz="900" dirty="0">
                <a:solidFill>
                  <a:srgbClr val="FFC000"/>
                </a:solidFill>
                <a:latin typeface="Consolas" panose="020B0609020204030204" pitchFamily="49" charset="0"/>
              </a:rPr>
              <a:t>Sumerian Records</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Case-insensitive: Get all entries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where name is '</a:t>
            </a:r>
            <a:r>
              <a:rPr lang="en-US" sz="900" dirty="0" err="1">
                <a:solidFill>
                  <a:schemeClr val="tx2"/>
                </a:solidFill>
                <a:latin typeface="Consolas" panose="020B0609020204030204" pitchFamily="49" charset="0"/>
              </a:rPr>
              <a:t>sumerian</a:t>
            </a:r>
            <a:r>
              <a:rPr lang="en-US" sz="900" dirty="0">
                <a:solidFill>
                  <a:schemeClr val="tx2"/>
                </a:solidFill>
                <a:latin typeface="Consolas" panose="020B0609020204030204" pitchFamily="49" charset="0"/>
              </a:rPr>
              <a:t> records'</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RecordLabel.objects.get</a:t>
            </a:r>
            <a:r>
              <a:rPr lang="en-US" sz="900" dirty="0">
                <a:solidFill>
                  <a:schemeClr val="tx1"/>
                </a:solidFill>
                <a:latin typeface="Consolas" panose="020B0609020204030204" pitchFamily="49" charset="0"/>
              </a:rPr>
              <a:t>(name__</a:t>
            </a:r>
            <a:r>
              <a:rPr lang="en-US" sz="900" dirty="0" err="1">
                <a:solidFill>
                  <a:schemeClr val="tx1"/>
                </a:solidFill>
                <a:latin typeface="Consolas" panose="020B0609020204030204" pitchFamily="49" charset="0"/>
              </a:rPr>
              <a:t>iexact</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sumerian</a:t>
            </a:r>
            <a:r>
              <a:rPr lang="en-US" sz="900" dirty="0">
                <a:solidFill>
                  <a:schemeClr val="tx1"/>
                </a:solidFill>
                <a:latin typeface="Consolas" panose="020B0609020204030204" pitchFamily="49" charset="0"/>
              </a:rPr>
              <a:t> records'))</a:t>
            </a:r>
          </a:p>
          <a:p>
            <a:r>
              <a:rPr lang="en-US" sz="900" dirty="0">
                <a:solidFill>
                  <a:srgbClr val="FFC000"/>
                </a:solidFill>
                <a:latin typeface="Consolas" panose="020B0609020204030204" pitchFamily="49" charset="0"/>
              </a:rPr>
              <a:t>Sumerian Records</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Get all records from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where name contain 'Records' (case-insensitive)</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RecordLabel.objects.filter</a:t>
            </a:r>
            <a:r>
              <a:rPr lang="en-US" sz="900" dirty="0">
                <a:solidFill>
                  <a:schemeClr val="tx1"/>
                </a:solidFill>
                <a:latin typeface="Consolas" panose="020B0609020204030204" pitchFamily="49" charset="0"/>
              </a:rPr>
              <a:t>(name__</a:t>
            </a:r>
            <a:r>
              <a:rPr lang="en-US" sz="900" dirty="0" err="1">
                <a:solidFill>
                  <a:schemeClr val="tx1"/>
                </a:solidFill>
                <a:latin typeface="Consolas" panose="020B0609020204030204" pitchFamily="49" charset="0"/>
              </a:rPr>
              <a:t>icontains</a:t>
            </a:r>
            <a:r>
              <a:rPr lang="en-US" sz="900" dirty="0">
                <a:solidFill>
                  <a:schemeClr val="tx1"/>
                </a:solidFill>
                <a:latin typeface="Consolas" panose="020B0609020204030204" pitchFamily="49" charset="0"/>
              </a:rPr>
              <a:t>='Records'))</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Records&gt;]&gt;</a:t>
            </a:r>
          </a:p>
          <a:p>
            <a:endParaRPr lang="en-US" sz="900" dirty="0">
              <a:solidFill>
                <a:srgbClr val="FFC000"/>
              </a:solidFill>
              <a:latin typeface="Consolas" panose="020B0609020204030204" pitchFamily="49" charset="0"/>
            </a:endParaRPr>
          </a:p>
        </p:txBody>
      </p:sp>
    </p:spTree>
    <p:extLst>
      <p:ext uri="{BB962C8B-B14F-4D97-AF65-F5344CB8AC3E}">
        <p14:creationId xmlns:p14="http://schemas.microsoft.com/office/powerpoint/2010/main" val="412269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522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ORM Commands Cont.</a:t>
            </a:r>
            <a:endParaRPr dirty="0">
              <a:gradFill>
                <a:gsLst>
                  <a:gs pos="0">
                    <a:srgbClr val="CD9CD0"/>
                  </a:gs>
                  <a:gs pos="100000">
                    <a:srgbClr val="9CCAED"/>
                  </a:gs>
                </a:gsLst>
                <a:lin ang="0" scaled="1"/>
              </a:gradFill>
            </a:endParaRPr>
          </a:p>
        </p:txBody>
      </p:sp>
      <p:sp>
        <p:nvSpPr>
          <p:cNvPr id="8" name="Rectangle: Rounded Corners 7">
            <a:extLst>
              <a:ext uri="{FF2B5EF4-FFF2-40B4-BE49-F238E27FC236}">
                <a16:creationId xmlns:a16="http://schemas.microsoft.com/office/drawing/2014/main" id="{C53CCB75-E560-29EB-75D3-60F54698F657}"/>
              </a:ext>
            </a:extLst>
          </p:cNvPr>
          <p:cNvSpPr/>
          <p:nvPr/>
        </p:nvSpPr>
        <p:spPr>
          <a:xfrm>
            <a:off x="706813" y="1037590"/>
            <a:ext cx="7730373" cy="356616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Lookup that spans relationships: Get all records of Albums with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a:t>
            </a:r>
            <a:r>
              <a:rPr lang="en-US" sz="900" dirty="0" err="1">
                <a:solidFill>
                  <a:schemeClr val="tx2"/>
                </a:solidFill>
                <a:latin typeface="Consolas" panose="020B0609020204030204" pitchFamily="49" charset="0"/>
              </a:rPr>
              <a:t>Kscope</a:t>
            </a:r>
            <a:r>
              <a:rPr lang="en-US" sz="900" dirty="0">
                <a:solidFill>
                  <a:schemeClr val="tx2"/>
                </a:solidFill>
                <a:latin typeface="Consolas" panose="020B0609020204030204" pitchFamily="49" charset="0"/>
              </a:rPr>
              <a:t>'</a:t>
            </a:r>
          </a:p>
          <a:p>
            <a:r>
              <a:rPr lang="en-US" sz="900" dirty="0">
                <a:solidFill>
                  <a:schemeClr val="tx1"/>
                </a:solidFill>
                <a:latin typeface="Consolas" panose="020B0609020204030204" pitchFamily="49" charset="0"/>
              </a:rPr>
              <a:t>&gt;&gt;&gt; albums = </a:t>
            </a:r>
            <a:r>
              <a:rPr lang="en-US" sz="900" dirty="0" err="1">
                <a:solidFill>
                  <a:schemeClr val="tx1"/>
                </a:solidFill>
                <a:latin typeface="Consolas" panose="020B0609020204030204" pitchFamily="49" charset="0"/>
              </a:rPr>
              <a:t>Album.objects.filter</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label__name</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Kscope</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&gt;&gt;&gt; print(albums)</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[&lt;Album: Tesseract: Polaris&gt;, &lt;Album: Tesseract: Sonder&gt;, &lt;Album: Tesseract: War of Being&gt;]&gt;</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Many-to-many lookup: Get all records of Albums featuring Musician 'Ashe O'Hara'</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Album.objects.filter</a:t>
            </a:r>
            <a:r>
              <a:rPr lang="en-US" sz="900" dirty="0">
                <a:solidFill>
                  <a:schemeClr val="tx1"/>
                </a:solidFill>
                <a:latin typeface="Consolas" panose="020B0609020204030204" pitchFamily="49" charset="0"/>
              </a:rPr>
              <a:t>(album_members__</a:t>
            </a:r>
            <a:r>
              <a:rPr lang="en-US" sz="900" dirty="0" err="1">
                <a:solidFill>
                  <a:schemeClr val="tx1"/>
                </a:solidFill>
                <a:latin typeface="Consolas" panose="020B0609020204030204" pitchFamily="49" charset="0"/>
              </a:rPr>
              <a:t>first_name</a:t>
            </a:r>
            <a:r>
              <a:rPr lang="en-US" sz="900" dirty="0">
                <a:solidFill>
                  <a:schemeClr val="tx1"/>
                </a:solidFill>
                <a:latin typeface="Consolas" panose="020B0609020204030204" pitchFamily="49" charset="0"/>
              </a:rPr>
              <a:t>=‘Ashe'))</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[&lt;Album: Tesseract: Altered State&gt;]&gt;</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Delete an Album record</a:t>
            </a:r>
          </a:p>
          <a:p>
            <a:r>
              <a:rPr lang="en-US" sz="900" dirty="0">
                <a:solidFill>
                  <a:schemeClr val="tx1"/>
                </a:solidFill>
                <a:latin typeface="Consolas" panose="020B0609020204030204" pitchFamily="49" charset="0"/>
              </a:rPr>
              <a:t>&gt;&gt;&gt; album = </a:t>
            </a:r>
            <a:r>
              <a:rPr lang="en-US" sz="900" dirty="0" err="1">
                <a:solidFill>
                  <a:schemeClr val="tx1"/>
                </a:solidFill>
                <a:latin typeface="Consolas" panose="020B0609020204030204" pitchFamily="49" charset="0"/>
              </a:rPr>
              <a:t>Album.objects.get</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title__exact</a:t>
            </a:r>
            <a:r>
              <a:rPr lang="en-US" sz="900" dirty="0">
                <a:solidFill>
                  <a:schemeClr val="tx1"/>
                </a:solidFill>
                <a:latin typeface="Consolas" panose="020B0609020204030204" pitchFamily="49" charset="0"/>
              </a:rPr>
              <a:t>='Parrhesia')</a:t>
            </a:r>
          </a:p>
          <a:p>
            <a:r>
              <a:rPr lang="en-US" sz="900" dirty="0">
                <a:solidFill>
                  <a:schemeClr val="tx1"/>
                </a:solidFill>
                <a:latin typeface="Consolas" panose="020B0609020204030204" pitchFamily="49" charset="0"/>
              </a:rPr>
              <a:t>&gt;&gt;&gt; print(album)</a:t>
            </a:r>
          </a:p>
          <a:p>
            <a:r>
              <a:rPr lang="en-US" sz="900" dirty="0">
                <a:solidFill>
                  <a:srgbClr val="FFC000"/>
                </a:solidFill>
                <a:latin typeface="Consolas" panose="020B0609020204030204" pitchFamily="49" charset="0"/>
              </a:rPr>
              <a:t>Animals as Leaders: Parrhesia</a:t>
            </a:r>
          </a:p>
          <a:p>
            <a:r>
              <a:rPr lang="en-US" sz="900" dirty="0">
                <a:solidFill>
                  <a:schemeClr val="tx1"/>
                </a:solidFill>
                <a:latin typeface="Consolas" panose="020B0609020204030204" pitchFamily="49" charset="0"/>
              </a:rPr>
              <a:t>&gt;&gt;&gt; </a:t>
            </a:r>
            <a:r>
              <a:rPr lang="en-US" sz="900" dirty="0" err="1">
                <a:solidFill>
                  <a:schemeClr val="tx1"/>
                </a:solidFill>
                <a:latin typeface="Consolas" panose="020B0609020204030204" pitchFamily="49" charset="0"/>
              </a:rPr>
              <a:t>album.delete</a:t>
            </a:r>
            <a:r>
              <a:rPr lang="en-US" sz="900" dirty="0">
                <a:solidFill>
                  <a:schemeClr val="tx1"/>
                </a:solidFill>
                <a:latin typeface="Consolas" panose="020B0609020204030204" pitchFamily="49" charset="0"/>
              </a:rPr>
              <a:t>()</a:t>
            </a:r>
          </a:p>
          <a:p>
            <a:r>
              <a:rPr lang="en-US" sz="900" dirty="0">
                <a:solidFill>
                  <a:schemeClr val="tx1"/>
                </a:solidFill>
                <a:latin typeface="Consolas" panose="020B0609020204030204" pitchFamily="49" charset="0"/>
              </a:rPr>
              <a:t>&gt;&gt;&gt; print(album)</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[]&gt; </a:t>
            </a:r>
            <a:r>
              <a:rPr lang="en-US" sz="900" dirty="0">
                <a:solidFill>
                  <a:schemeClr val="tx2"/>
                </a:solidFill>
                <a:latin typeface="Consolas" panose="020B0609020204030204" pitchFamily="49" charset="0"/>
              </a:rPr>
              <a:t># Check the admin portal to confirm the record has been deleted</a:t>
            </a:r>
          </a:p>
          <a:p>
            <a:endParaRPr lang="en-US" sz="900" dirty="0">
              <a:solidFill>
                <a:srgbClr val="FFC000"/>
              </a:solidFill>
              <a:latin typeface="Consolas" panose="020B0609020204030204" pitchFamily="49" charset="0"/>
            </a:endParaRPr>
          </a:p>
          <a:p>
            <a:r>
              <a:rPr lang="en-US" sz="900" dirty="0">
                <a:solidFill>
                  <a:schemeClr val="tx2"/>
                </a:solidFill>
                <a:latin typeface="Consolas" panose="020B0609020204030204" pitchFamily="49" charset="0"/>
              </a:rPr>
              <a:t># Update a </a:t>
            </a:r>
            <a:r>
              <a:rPr lang="en-US" sz="900" dirty="0" err="1">
                <a:solidFill>
                  <a:schemeClr val="tx2"/>
                </a:solidFill>
                <a:latin typeface="Consolas" panose="020B0609020204030204" pitchFamily="49" charset="0"/>
              </a:rPr>
              <a:t>RecordLabel</a:t>
            </a:r>
            <a:r>
              <a:rPr lang="en-US" sz="900" dirty="0">
                <a:solidFill>
                  <a:schemeClr val="tx2"/>
                </a:solidFill>
                <a:latin typeface="Consolas" panose="020B0609020204030204" pitchFamily="49" charset="0"/>
              </a:rPr>
              <a:t> record</a:t>
            </a:r>
          </a:p>
          <a:p>
            <a:r>
              <a:rPr lang="en-US" sz="900" dirty="0">
                <a:solidFill>
                  <a:schemeClr val="tx1"/>
                </a:solidFill>
                <a:latin typeface="Consolas" panose="020B0609020204030204" pitchFamily="49" charset="0"/>
              </a:rPr>
              <a:t>&gt;&gt;&gt; label = </a:t>
            </a:r>
            <a:r>
              <a:rPr lang="en-US" sz="900" dirty="0" err="1">
                <a:solidFill>
                  <a:schemeClr val="tx1"/>
                </a:solidFill>
                <a:latin typeface="Consolas" panose="020B0609020204030204" pitchFamily="49" charset="0"/>
              </a:rPr>
              <a:t>RecordLabel.objects.filter</a:t>
            </a:r>
            <a:r>
              <a:rPr lang="en-US" sz="900" dirty="0">
                <a:solidFill>
                  <a:schemeClr val="tx1"/>
                </a:solidFill>
                <a:latin typeface="Consolas" panose="020B0609020204030204" pitchFamily="49" charset="0"/>
              </a:rPr>
              <a:t>(</a:t>
            </a:r>
            <a:r>
              <a:rPr lang="en-US" sz="900" dirty="0" err="1">
                <a:solidFill>
                  <a:schemeClr val="tx1"/>
                </a:solidFill>
                <a:latin typeface="Consolas" panose="020B0609020204030204" pitchFamily="49" charset="0"/>
              </a:rPr>
              <a:t>name__exact</a:t>
            </a:r>
            <a:r>
              <a:rPr lang="en-US" sz="900" dirty="0">
                <a:solidFill>
                  <a:schemeClr val="tx1"/>
                </a:solidFill>
                <a:latin typeface="Consolas" panose="020B0609020204030204" pitchFamily="49" charset="0"/>
              </a:rPr>
              <a:t>='Sumerian Records').update(name='Sumerian Music’)</a:t>
            </a:r>
          </a:p>
          <a:p>
            <a:r>
              <a:rPr lang="en-US" sz="900" dirty="0">
                <a:solidFill>
                  <a:schemeClr val="tx1"/>
                </a:solidFill>
                <a:latin typeface="Consolas" panose="020B0609020204030204" pitchFamily="49" charset="0"/>
              </a:rPr>
              <a:t>&gt;&gt;&gt; print(label)</a:t>
            </a:r>
          </a:p>
          <a:p>
            <a:r>
              <a:rPr lang="en-US" sz="900" dirty="0">
                <a:solidFill>
                  <a:srgbClr val="FFC000"/>
                </a:solidFill>
                <a:latin typeface="Consolas" panose="020B0609020204030204" pitchFamily="49" charset="0"/>
              </a:rPr>
              <a:t>1 </a:t>
            </a:r>
            <a:r>
              <a:rPr lang="en-US" sz="900" dirty="0">
                <a:solidFill>
                  <a:schemeClr val="tx2"/>
                </a:solidFill>
                <a:latin typeface="Consolas" panose="020B0609020204030204" pitchFamily="49" charset="0"/>
              </a:rPr>
              <a:t># The print value in this case is the number of records that have been updated</a:t>
            </a:r>
          </a:p>
          <a:p>
            <a:r>
              <a:rPr lang="en-US" sz="900" dirty="0">
                <a:solidFill>
                  <a:schemeClr val="tx1"/>
                </a:solidFill>
                <a:latin typeface="Consolas" panose="020B0609020204030204" pitchFamily="49" charset="0"/>
              </a:rPr>
              <a:t>&gt;&gt;&gt; print(</a:t>
            </a:r>
            <a:r>
              <a:rPr lang="en-US" sz="900" dirty="0" err="1">
                <a:solidFill>
                  <a:schemeClr val="tx1"/>
                </a:solidFill>
                <a:latin typeface="Consolas" panose="020B0609020204030204" pitchFamily="49" charset="0"/>
              </a:rPr>
              <a:t>RecordLabel.objects.all</a:t>
            </a:r>
            <a:r>
              <a:rPr lang="en-US" sz="900" dirty="0">
                <a:solidFill>
                  <a:schemeClr val="tx1"/>
                </a:solidFill>
                <a:latin typeface="Consolas" panose="020B0609020204030204" pitchFamily="49" charset="0"/>
              </a:rPr>
              <a:t>()) </a:t>
            </a:r>
          </a:p>
          <a:p>
            <a:r>
              <a:rPr lang="en-US" sz="900" dirty="0">
                <a:solidFill>
                  <a:srgbClr val="FFC000"/>
                </a:solidFill>
                <a:latin typeface="Consolas" panose="020B0609020204030204" pitchFamily="49" charset="0"/>
              </a:rPr>
              <a:t>&lt;</a:t>
            </a:r>
            <a:r>
              <a:rPr lang="en-US" sz="900" dirty="0" err="1">
                <a:solidFill>
                  <a:srgbClr val="FFC000"/>
                </a:solidFill>
                <a:latin typeface="Consolas" panose="020B0609020204030204" pitchFamily="49" charset="0"/>
              </a:rPr>
              <a:t>QuerySet</a:t>
            </a:r>
            <a:r>
              <a:rPr lang="en-US" sz="900" dirty="0">
                <a:solidFill>
                  <a:srgbClr val="FFC000"/>
                </a:solidFill>
                <a:latin typeface="Consolas" panose="020B0609020204030204" pitchFamily="49" charset="0"/>
              </a:rPr>
              <a: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Sumerian Music&gt;,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Century Media Records&gt;, &lt;</a:t>
            </a:r>
            <a:r>
              <a:rPr lang="en-US" sz="900" dirty="0" err="1">
                <a:solidFill>
                  <a:srgbClr val="FFC000"/>
                </a:solidFill>
                <a:latin typeface="Consolas" panose="020B0609020204030204" pitchFamily="49" charset="0"/>
              </a:rPr>
              <a:t>RecordLabel</a:t>
            </a:r>
            <a:r>
              <a:rPr lang="en-US" sz="900" dirty="0">
                <a:solidFill>
                  <a:srgbClr val="FFC000"/>
                </a:solidFill>
                <a:latin typeface="Consolas" panose="020B0609020204030204" pitchFamily="49" charset="0"/>
              </a:rPr>
              <a:t>: </a:t>
            </a:r>
            <a:r>
              <a:rPr lang="en-US" sz="900" dirty="0" err="1">
                <a:solidFill>
                  <a:srgbClr val="FFC000"/>
                </a:solidFill>
                <a:latin typeface="Consolas" panose="020B0609020204030204" pitchFamily="49" charset="0"/>
              </a:rPr>
              <a:t>Kscope</a:t>
            </a:r>
            <a:r>
              <a:rPr lang="en-US" sz="900" dirty="0">
                <a:solidFill>
                  <a:srgbClr val="FFC000"/>
                </a:solidFill>
                <a:latin typeface="Consolas" panose="020B0609020204030204" pitchFamily="49" charset="0"/>
              </a:rPr>
              <a:t>&gt;]&gt;</a:t>
            </a:r>
          </a:p>
          <a:p>
            <a:endParaRPr lang="en-US" sz="900" dirty="0">
              <a:solidFill>
                <a:srgbClr val="FFC000"/>
              </a:solidFill>
              <a:latin typeface="Consolas" panose="020B0609020204030204" pitchFamily="49" charset="0"/>
            </a:endParaRPr>
          </a:p>
        </p:txBody>
      </p:sp>
    </p:spTree>
    <p:extLst>
      <p:ext uri="{BB962C8B-B14F-4D97-AF65-F5344CB8AC3E}">
        <p14:creationId xmlns:p14="http://schemas.microsoft.com/office/powerpoint/2010/main" val="185238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079375" y="1293250"/>
            <a:ext cx="49852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RESTful Framework</a:t>
            </a:r>
            <a:endParaRPr lang="en-AU"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13995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3546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Django REST Framework Library</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Views/ViewSets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Serializers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Permissions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Authentication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Routers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Browsable APIs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09243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How to Install &amp; Setup DRF</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Update URLs</a:t>
            </a:r>
            <a:endParaRPr dirty="0">
              <a:gradFill>
                <a:gsLst>
                  <a:gs pos="0">
                    <a:schemeClr val="tx2">
                      <a:lumMod val="20000"/>
                      <a:lumOff val="80000"/>
                    </a:schemeClr>
                  </a:gs>
                  <a:gs pos="100000">
                    <a:srgbClr val="9CCAED"/>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Create Serializers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Configure Settings</a:t>
            </a:r>
            <a:endParaRPr dirty="0">
              <a:gradFill>
                <a:gsLst>
                  <a:gs pos="0">
                    <a:schemeClr val="tx2">
                      <a:lumMod val="20000"/>
                      <a:lumOff val="80000"/>
                    </a:schemeClr>
                  </a:gs>
                  <a:gs pos="100000">
                    <a:srgbClr val="9CCAED"/>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Create Views</a:t>
            </a:r>
            <a:endParaRPr dirty="0">
              <a:gradFill>
                <a:gsLst>
                  <a:gs pos="0">
                    <a:schemeClr val="tx2">
                      <a:lumMod val="20000"/>
                      <a:lumOff val="80000"/>
                    </a:schemeClr>
                  </a:gs>
                  <a:gs pos="100000">
                    <a:srgbClr val="9CCAED"/>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5258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Represents a user of the Django Admin system</a:t>
            </a:r>
          </a:p>
          <a:p>
            <a:pPr marL="0" lvl="0" indent="0" algn="l" rtl="0">
              <a:spcBef>
                <a:spcPts val="0"/>
              </a:spcBef>
              <a:spcAft>
                <a:spcPts val="0"/>
              </a:spcAft>
              <a:buNone/>
            </a:pPr>
            <a:r>
              <a:rPr lang="en" dirty="0"/>
              <a:t>When used with groups and views, can tailor access/view to specific needs of user</a:t>
            </a: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The endpoint that needs to be accessed</a:t>
            </a:r>
          </a:p>
          <a:p>
            <a:pPr marL="0" lvl="0" indent="0" algn="r" rtl="0">
              <a:spcBef>
                <a:spcPts val="0"/>
              </a:spcBef>
              <a:spcAft>
                <a:spcPts val="0"/>
              </a:spcAft>
              <a:buNone/>
            </a:pPr>
            <a:r>
              <a:rPr lang="en" dirty="0"/>
              <a:t>Points to a view that provides the CRUD functions</a:t>
            </a:r>
          </a:p>
          <a:p>
            <a:pPr marL="0" lvl="0" indent="0" algn="r" rtl="0">
              <a:spcBef>
                <a:spcPts val="0"/>
              </a:spcBef>
              <a:spcAft>
                <a:spcPts val="0"/>
              </a:spcAft>
              <a:buNone/>
            </a:pPr>
            <a:r>
              <a:rPr lang="en" dirty="0"/>
              <a:t>Add a urls.py to apps to separate path in app specific  </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collection of permissions that can be assigned to users</a:t>
            </a:r>
          </a:p>
          <a:p>
            <a:pPr marL="0" lvl="0" indent="0" algn="l" rtl="0">
              <a:spcBef>
                <a:spcPts val="0"/>
              </a:spcBef>
              <a:spcAft>
                <a:spcPts val="0"/>
              </a:spcAft>
              <a:buNone/>
            </a:pPr>
            <a:r>
              <a:rPr lang="en" dirty="0"/>
              <a:t>A user can have multiple groups assigned to them</a:t>
            </a:r>
          </a:p>
          <a:p>
            <a:pPr marL="0" lvl="0" indent="0" algn="l" rtl="0">
              <a:spcBef>
                <a:spcPts val="0"/>
              </a:spcBef>
              <a:spcAft>
                <a:spcPts val="0"/>
              </a:spcAft>
              <a:buNone/>
            </a:pPr>
            <a:r>
              <a:rPr lang="en" dirty="0"/>
              <a:t>Simplifies permission management</a:t>
            </a:r>
          </a:p>
          <a:p>
            <a:pPr marL="0" lvl="0" indent="0" algn="l" rtl="0">
              <a:spcBef>
                <a:spcPts val="0"/>
              </a:spcBef>
              <a:spcAft>
                <a:spcPts val="0"/>
              </a:spcAft>
              <a:buNone/>
            </a:pPr>
            <a:r>
              <a:rPr lang="en" dirty="0"/>
              <a:t>Keeps permission allocation consistent</a:t>
            </a:r>
            <a:endParaRPr dirty="0"/>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Models/serializers must be imported</a:t>
            </a:r>
          </a:p>
          <a:p>
            <a:pPr marL="0" lvl="0" indent="0" algn="r" rtl="0">
              <a:spcBef>
                <a:spcPts val="0"/>
              </a:spcBef>
              <a:spcAft>
                <a:spcPts val="0"/>
              </a:spcAft>
              <a:buNone/>
            </a:pPr>
            <a:r>
              <a:rPr lang="en" dirty="0"/>
              <a:t>A class represents an endpoint and contains the functions to interact with the models</a:t>
            </a:r>
            <a:endParaRPr dirty="0"/>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Users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Groups</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URLs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Views</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3571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Using Django Auth to Control Views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1806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Views, Endpoints &amp; APIs</a:t>
            </a:r>
            <a:endParaRPr lang="en-AU"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3921516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Testing &amp; Documentation</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498211" y="393591"/>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545439" y="762723"/>
            <a:ext cx="450310" cy="4503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Views &amp; Models for NoSQL</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82219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7213" y="3649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Configure a NoSQL Database</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727213" y="1160530"/>
            <a:ext cx="3478125" cy="3453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demonstrate how to configure NoSQL with Django we will be using MongoDB with the following dataset and field types listed below: </a:t>
            </a:r>
          </a:p>
          <a:p>
            <a:pPr marL="0" lvl="0" indent="0" algn="l" rtl="0">
              <a:spcBef>
                <a:spcPts val="0"/>
              </a:spcBef>
              <a:spcAft>
                <a:spcPts val="0"/>
              </a:spcAft>
              <a:buNone/>
            </a:pPr>
            <a:r>
              <a:rPr lang="en-US" dirty="0">
                <a:hlinkClick r:id="rId3"/>
              </a:rPr>
              <a:t>https://data.nasa.gov/Space-Science/Meteorite-Landings/gh4g-9sfh</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name: String</a:t>
            </a:r>
          </a:p>
          <a:p>
            <a:pPr marL="0" lvl="0" indent="0" algn="l" rtl="0">
              <a:spcBef>
                <a:spcPts val="0"/>
              </a:spcBef>
              <a:spcAft>
                <a:spcPts val="0"/>
              </a:spcAft>
              <a:buNone/>
            </a:pPr>
            <a:r>
              <a:rPr lang="en-US" dirty="0"/>
              <a:t>- id: Int32</a:t>
            </a:r>
          </a:p>
          <a:p>
            <a:pPr marL="0" lvl="0" indent="0" algn="l" rtl="0">
              <a:spcBef>
                <a:spcPts val="0"/>
              </a:spcBef>
              <a:spcAft>
                <a:spcPts val="0"/>
              </a:spcAft>
              <a:buNone/>
            </a:pPr>
            <a:r>
              <a:rPr lang="en-US" dirty="0"/>
              <a:t>- </a:t>
            </a:r>
            <a:r>
              <a:rPr lang="en-US" dirty="0" err="1"/>
              <a:t>nametype</a:t>
            </a:r>
            <a:r>
              <a:rPr lang="en-US" dirty="0"/>
              <a:t>: String</a:t>
            </a:r>
          </a:p>
          <a:p>
            <a:pPr marL="0" lvl="0" indent="0" algn="l" rtl="0">
              <a:spcBef>
                <a:spcPts val="0"/>
              </a:spcBef>
              <a:spcAft>
                <a:spcPts val="0"/>
              </a:spcAft>
              <a:buNone/>
            </a:pPr>
            <a:r>
              <a:rPr lang="en-US" dirty="0"/>
              <a:t>- </a:t>
            </a:r>
            <a:r>
              <a:rPr lang="en-US" dirty="0" err="1"/>
              <a:t>recclass</a:t>
            </a:r>
            <a:r>
              <a:rPr lang="en-US" dirty="0"/>
              <a:t>: String</a:t>
            </a:r>
          </a:p>
          <a:p>
            <a:pPr marL="0" lvl="0" indent="0" algn="l" rtl="0">
              <a:spcBef>
                <a:spcPts val="0"/>
              </a:spcBef>
              <a:spcAft>
                <a:spcPts val="0"/>
              </a:spcAft>
              <a:buNone/>
            </a:pPr>
            <a:r>
              <a:rPr lang="en-US" dirty="0"/>
              <a:t>- mass (g): String</a:t>
            </a:r>
          </a:p>
          <a:p>
            <a:pPr marL="0" lvl="0" indent="0" algn="l" rtl="0">
              <a:spcBef>
                <a:spcPts val="0"/>
              </a:spcBef>
              <a:spcAft>
                <a:spcPts val="0"/>
              </a:spcAft>
              <a:buNone/>
            </a:pPr>
            <a:r>
              <a:rPr lang="en-US" dirty="0"/>
              <a:t>- fall: String</a:t>
            </a:r>
          </a:p>
          <a:p>
            <a:pPr marL="0" lvl="0" indent="0" algn="l" rtl="0">
              <a:spcBef>
                <a:spcPts val="0"/>
              </a:spcBef>
              <a:spcAft>
                <a:spcPts val="0"/>
              </a:spcAft>
              <a:buNone/>
            </a:pPr>
            <a:r>
              <a:rPr lang="en-US" dirty="0"/>
              <a:t>- year: Int32</a:t>
            </a:r>
          </a:p>
          <a:p>
            <a:pPr marL="0" lvl="0" indent="0" algn="l" rtl="0">
              <a:spcBef>
                <a:spcPts val="0"/>
              </a:spcBef>
              <a:spcAft>
                <a:spcPts val="0"/>
              </a:spcAft>
              <a:buNone/>
            </a:pPr>
            <a:r>
              <a:rPr lang="en-US" dirty="0"/>
              <a:t>- </a:t>
            </a:r>
            <a:r>
              <a:rPr lang="en-US" dirty="0" err="1"/>
              <a:t>reclat</a:t>
            </a:r>
            <a:r>
              <a:rPr lang="en-US" dirty="0"/>
              <a:t>: Double</a:t>
            </a:r>
          </a:p>
          <a:p>
            <a:pPr marL="0" lvl="0" indent="0" algn="l" rtl="0">
              <a:spcBef>
                <a:spcPts val="0"/>
              </a:spcBef>
              <a:spcAft>
                <a:spcPts val="0"/>
              </a:spcAft>
              <a:buNone/>
            </a:pPr>
            <a:r>
              <a:rPr lang="en-US" dirty="0"/>
              <a:t>- </a:t>
            </a:r>
            <a:r>
              <a:rPr lang="en-US" dirty="0" err="1"/>
              <a:t>reclong</a:t>
            </a:r>
            <a:r>
              <a:rPr lang="en-US" dirty="0"/>
              <a:t>: Double</a:t>
            </a:r>
          </a:p>
          <a:p>
            <a:pPr marL="0" lvl="0" indent="0" algn="l" rtl="0">
              <a:spcBef>
                <a:spcPts val="0"/>
              </a:spcBef>
              <a:spcAft>
                <a:spcPts val="0"/>
              </a:spcAft>
              <a:buNone/>
            </a:pPr>
            <a:r>
              <a:rPr lang="en-US" dirty="0"/>
              <a:t>- </a:t>
            </a:r>
            <a:r>
              <a:rPr lang="en-US" dirty="0" err="1"/>
              <a:t>GeoLocation</a:t>
            </a:r>
            <a:r>
              <a:rPr lang="en-US" dirty="0"/>
              <a:t>: String</a:t>
            </a:r>
          </a:p>
          <a:p>
            <a:pPr marL="0" lvl="0" indent="0" algn="l" rtl="0">
              <a:spcBef>
                <a:spcPts val="0"/>
              </a:spcBef>
              <a:spcAft>
                <a:spcPts val="0"/>
              </a:spcAft>
              <a:buNone/>
            </a:pP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572000" y="1214546"/>
            <a:ext cx="3859213" cy="338920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Log into Atlas create Mongo account: </a:t>
            </a:r>
            <a:r>
              <a:rPr lang="en-US" sz="1000" dirty="0">
                <a:solidFill>
                  <a:schemeClr val="tx1"/>
                </a:solidFill>
                <a:latin typeface="DM Sans" pitchFamily="2" charset="0"/>
                <a:hlinkClick r:id="rId4"/>
              </a:rPr>
              <a:t>https://www.mongodb.com/atlas/database</a:t>
            </a:r>
            <a:endParaRPr lang="en-US" sz="1000" dirty="0">
              <a:solidFill>
                <a:schemeClr val="tx1"/>
              </a:solidFill>
              <a:latin typeface="DM Sans" pitchFamily="2" charset="0"/>
            </a:endParaRPr>
          </a:p>
          <a:p>
            <a:r>
              <a:rPr lang="en-US" sz="1000" dirty="0">
                <a:solidFill>
                  <a:schemeClr val="tx1"/>
                </a:solidFill>
                <a:latin typeface="DM Sans" pitchFamily="2" charset="0"/>
              </a:rPr>
              <a:t>Create a Free tier Shared Cluster called </a:t>
            </a:r>
            <a:r>
              <a:rPr lang="en-US" sz="1000" dirty="0" err="1">
                <a:solidFill>
                  <a:schemeClr val="tx1"/>
                </a:solidFill>
                <a:latin typeface="DM Sans" pitchFamily="2" charset="0"/>
              </a:rPr>
              <a:t>djangolab</a:t>
            </a:r>
            <a:r>
              <a:rPr lang="en-US" sz="1000" dirty="0">
                <a:solidFill>
                  <a:schemeClr val="tx1"/>
                </a:solidFill>
                <a:latin typeface="DM Sans" pitchFamily="2" charset="0"/>
              </a:rPr>
              <a:t>-cluster (default settings – AWS, Sydney).</a:t>
            </a:r>
          </a:p>
          <a:p>
            <a:endParaRPr lang="en-US" sz="1000" dirty="0">
              <a:solidFill>
                <a:schemeClr val="tx1"/>
              </a:solidFill>
              <a:latin typeface="DM Sans" pitchFamily="2" charset="0"/>
            </a:endParaRPr>
          </a:p>
          <a:p>
            <a:r>
              <a:rPr lang="en-US" sz="1000" dirty="0">
                <a:solidFill>
                  <a:schemeClr val="tx1"/>
                </a:solidFill>
                <a:latin typeface="DM Sans" pitchFamily="2" charset="0"/>
              </a:rPr>
              <a:t>You’ll be prompted to enter a username and password for the cluster user (not the same as </a:t>
            </a:r>
            <a:r>
              <a:rPr lang="en-US" sz="1000" dirty="0" err="1">
                <a:solidFill>
                  <a:schemeClr val="tx1"/>
                </a:solidFill>
                <a:latin typeface="DM Sans" pitchFamily="2" charset="0"/>
              </a:rPr>
              <a:t>mongodb</a:t>
            </a:r>
            <a:r>
              <a:rPr lang="en-US" sz="1000" dirty="0">
                <a:solidFill>
                  <a:schemeClr val="tx1"/>
                </a:solidFill>
                <a:latin typeface="DM Sans" pitchFamily="2" charset="0"/>
              </a:rPr>
              <a:t> login credentials). This will be reflected in a provided connection string. Options to manage the cluster will be presented, choose to use Compass and it will download (</a:t>
            </a:r>
            <a:r>
              <a:rPr lang="en-US" sz="1000" dirty="0">
                <a:solidFill>
                  <a:schemeClr val="tx1"/>
                </a:solidFill>
                <a:latin typeface="DM Sans" pitchFamily="2" charset="0"/>
                <a:hlinkClick r:id="rId5"/>
              </a:rPr>
              <a:t>https://www.mongodb.com/try/download/compass</a:t>
            </a:r>
            <a:r>
              <a:rPr lang="en-US" sz="1000" dirty="0">
                <a:solidFill>
                  <a:schemeClr val="tx1"/>
                </a:solidFill>
                <a:latin typeface="DM Sans" pitchFamily="2" charset="0"/>
              </a:rPr>
              <a:t>). Connect to the Atlas account with the connection string.</a:t>
            </a:r>
          </a:p>
          <a:p>
            <a:endParaRPr lang="en-US" sz="1000" dirty="0">
              <a:solidFill>
                <a:schemeClr val="tx1"/>
              </a:solidFill>
              <a:latin typeface="DM Sans" pitchFamily="2" charset="0"/>
            </a:endParaRPr>
          </a:p>
          <a:p>
            <a:r>
              <a:rPr lang="en-US" sz="1000" dirty="0">
                <a:solidFill>
                  <a:schemeClr val="tx1"/>
                </a:solidFill>
                <a:latin typeface="DM Sans" pitchFamily="2" charset="0"/>
              </a:rPr>
              <a:t>Access the Cluster in Atlas and go to ‘Collections’ tab – ‘add my own data’ to create your first database. Name it </a:t>
            </a:r>
            <a:r>
              <a:rPr lang="en-US" sz="1000" dirty="0" err="1">
                <a:solidFill>
                  <a:schemeClr val="tx1"/>
                </a:solidFill>
                <a:latin typeface="DM Sans" pitchFamily="2" charset="0"/>
              </a:rPr>
              <a:t>nasa_data_db</a:t>
            </a:r>
            <a:r>
              <a:rPr lang="en-US" sz="1000" dirty="0">
                <a:solidFill>
                  <a:schemeClr val="tx1"/>
                </a:solidFill>
                <a:latin typeface="DM Sans" pitchFamily="2" charset="0"/>
              </a:rPr>
              <a:t>, and the collection </a:t>
            </a:r>
            <a:r>
              <a:rPr lang="en-US" sz="1000" dirty="0" err="1">
                <a:solidFill>
                  <a:schemeClr val="tx1"/>
                </a:solidFill>
                <a:latin typeface="DM Sans" pitchFamily="2" charset="0"/>
              </a:rPr>
              <a:t>meteorite_landings</a:t>
            </a:r>
            <a:r>
              <a:rPr lang="en-US" sz="1000" dirty="0">
                <a:solidFill>
                  <a:schemeClr val="tx1"/>
                </a:solidFill>
                <a:latin typeface="DM Sans" pitchFamily="2" charset="0"/>
              </a:rPr>
              <a:t>.</a:t>
            </a:r>
          </a:p>
          <a:p>
            <a:r>
              <a:rPr lang="en-US" sz="1000" dirty="0">
                <a:solidFill>
                  <a:schemeClr val="tx1"/>
                </a:solidFill>
                <a:latin typeface="DM Sans" pitchFamily="2" charset="0"/>
              </a:rPr>
              <a:t>In Compass, refresh and you should see the </a:t>
            </a:r>
            <a:r>
              <a:rPr lang="en-US" sz="1000" dirty="0" err="1">
                <a:solidFill>
                  <a:schemeClr val="tx1"/>
                </a:solidFill>
                <a:latin typeface="DM Sans" pitchFamily="2" charset="0"/>
              </a:rPr>
              <a:t>db</a:t>
            </a:r>
            <a:r>
              <a:rPr lang="en-US" sz="1000" dirty="0">
                <a:solidFill>
                  <a:schemeClr val="tx1"/>
                </a:solidFill>
                <a:latin typeface="DM Sans" pitchFamily="2" charset="0"/>
              </a:rPr>
              <a:t>, choose ‘create collection’ and import data. Choose the downloaded dataset. Use default settings, it should have ‘Comma’ as the delimiter. Ensure field types match.</a:t>
            </a:r>
          </a:p>
          <a:p>
            <a:r>
              <a:rPr lang="en-US" sz="1000" dirty="0">
                <a:solidFill>
                  <a:schemeClr val="tx1"/>
                </a:solidFill>
                <a:latin typeface="DM Sans" pitchFamily="2" charset="0"/>
              </a:rPr>
              <a:t>The data should now be imported and viewable in both Atlas and Compass.</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712786" y="4299774"/>
            <a:ext cx="3492552" cy="314580"/>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pic>
        <p:nvPicPr>
          <p:cNvPr id="6" name="Picture 5" descr="A green text on a black background&#10;&#10;Description automatically generated">
            <a:extLst>
              <a:ext uri="{FF2B5EF4-FFF2-40B4-BE49-F238E27FC236}">
                <a16:creationId xmlns:a16="http://schemas.microsoft.com/office/drawing/2014/main" id="{DC3E278E-56BD-517A-5981-0729C6A58E8C}"/>
              </a:ext>
            </a:extLst>
          </p:cNvPr>
          <p:cNvPicPr>
            <a:picLocks noChangeAspect="1"/>
          </p:cNvPicPr>
          <p:nvPr/>
        </p:nvPicPr>
        <p:blipFill>
          <a:blip r:embed="rId6"/>
          <a:stretch>
            <a:fillRect/>
          </a:stretch>
        </p:blipFill>
        <p:spPr>
          <a:xfrm>
            <a:off x="2578548" y="2797477"/>
            <a:ext cx="1810121" cy="456637"/>
          </a:xfrm>
          <a:prstGeom prst="rect">
            <a:avLst/>
          </a:prstGeom>
        </p:spPr>
      </p:pic>
    </p:spTree>
    <p:extLst>
      <p:ext uri="{BB962C8B-B14F-4D97-AF65-F5344CB8AC3E}">
        <p14:creationId xmlns:p14="http://schemas.microsoft.com/office/powerpoint/2010/main" val="2496497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Start a New Project</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01125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3573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693085"/>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API Endpoints &amp; Testing</a:t>
            </a:r>
            <a:endParaRPr b="0"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Setup a VM with Remote Access</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2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Explore ORM Functionality</a:t>
            </a:r>
            <a:endParaRPr lang="en-AU" b="0" dirty="0">
              <a:gradFill>
                <a:gsLst>
                  <a:gs pos="0">
                    <a:schemeClr val="tx2">
                      <a:lumMod val="20000"/>
                      <a:lumOff val="80000"/>
                    </a:schemeClr>
                  </a:gs>
                  <a:gs pos="100000">
                    <a:srgbClr val="9CCAED"/>
                  </a:gs>
                </a:gsLst>
                <a:lin ang="0" scaled="1"/>
              </a:gradFill>
            </a:endParaRP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693086"/>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Generate API Documentation</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Clone &amp; Access Learner Lab </a:t>
            </a:r>
            <a:endParaRPr lang="en-AU" b="0"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693085"/>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Start a New Project</a:t>
            </a:r>
            <a:endParaRPr lang="en-AU"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712788" y="401787"/>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712788" y="1464986"/>
            <a:ext cx="3234681" cy="31387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612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Installing Dependencies</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Creating New Project</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Accessing Existing Repo</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2753178"/>
            <a:ext cx="2365221" cy="1707924"/>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r>
              <a:rPr lang="en-US" sz="900" dirty="0">
                <a:solidFill>
                  <a:schemeClr val="tx1"/>
                </a:solidFill>
                <a:latin typeface="Consolas" panose="020B0609020204030204" pitchFamily="49" charset="0"/>
              </a:rPr>
              <a:t>python manage.py </a:t>
            </a:r>
            <a:r>
              <a:rPr lang="en-US" sz="900" dirty="0" err="1">
                <a:solidFill>
                  <a:schemeClr val="tx1"/>
                </a:solidFill>
                <a:latin typeface="Consolas" panose="020B0609020204030204" pitchFamily="49" charset="0"/>
              </a:rPr>
              <a:t>runserver</a:t>
            </a:r>
            <a:endParaRPr lang="en-US" sz="900" dirty="0">
              <a:solidFill>
                <a:schemeClr val="tx1"/>
              </a:solidFill>
              <a:latin typeface="Consolas" panose="020B0609020204030204" pitchFamily="49" charset="0"/>
            </a:endParaRPr>
          </a:p>
          <a:p>
            <a:endParaRPr lang="en-US" sz="900" dirty="0">
              <a:solidFill>
                <a:schemeClr val="tx2"/>
              </a:solidFill>
              <a:latin typeface="Consolas" panose="020B0609020204030204" pitchFamily="49" charset="0"/>
            </a:endParaRP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498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gas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b="0" dirty="0">
                <a:gradFill>
                  <a:gsLst>
                    <a:gs pos="0">
                      <a:schemeClr val="tx2">
                        <a:lumMod val="20000"/>
                        <a:lumOff val="80000"/>
                      </a:schemeClr>
                    </a:gs>
                    <a:gs pos="100000">
                      <a:srgbClr val="9CCAED"/>
                    </a:gs>
                  </a:gsLst>
                  <a:lin ang="0" scaled="1"/>
                </a:gradFill>
              </a:rPr>
              <a:t>m</a:t>
            </a:r>
            <a:r>
              <a:rPr lang="en" b="0" dirty="0">
                <a:gradFill>
                  <a:gsLst>
                    <a:gs pos="0">
                      <a:schemeClr val="tx2">
                        <a:lumMod val="20000"/>
                        <a:lumOff val="80000"/>
                      </a:schemeClr>
                    </a:gs>
                    <a:gs pos="100000">
                      <a:srgbClr val="9CCAED"/>
                    </a:gs>
                  </a:gsLst>
                  <a:lin ang="0" scaled="1"/>
                </a:gradFill>
              </a:rPr>
              <a:t>anage.py</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sqlite</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python</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2753178"/>
            <a:ext cx="2365221" cy="1707924"/>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r>
              <a:rPr lang="en-US" sz="900" dirty="0">
                <a:solidFill>
                  <a:schemeClr val="tx1"/>
                </a:solidFill>
                <a:latin typeface="Consolas" panose="020B0609020204030204" pitchFamily="49" charset="0"/>
              </a:rPr>
              <a:t>python manage.py </a:t>
            </a:r>
            <a:r>
              <a:rPr lang="en-US" sz="900" dirty="0" err="1">
                <a:solidFill>
                  <a:schemeClr val="tx1"/>
                </a:solidFill>
                <a:latin typeface="Consolas" panose="020B0609020204030204" pitchFamily="49" charset="0"/>
              </a:rPr>
              <a:t>runserver</a:t>
            </a:r>
            <a:endParaRPr lang="en-US" sz="900" dirty="0">
              <a:solidFill>
                <a:schemeClr val="tx1"/>
              </a:solidFill>
              <a:latin typeface="Consolas" panose="020B0609020204030204" pitchFamily="49" charset="0"/>
            </a:endParaRPr>
          </a:p>
          <a:p>
            <a:endParaRPr lang="en-US" sz="900" dirty="0">
              <a:solidFill>
                <a:schemeClr val="tx2"/>
              </a:solidFill>
              <a:latin typeface="Consolas" panose="020B0609020204030204" pitchFamily="49" charset="0"/>
            </a:endParaRP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729016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4637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3522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4048887027"/>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3523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871537773"/>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12788" y="3675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Mercury</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3571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3778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a gas giant and has rings. It's composed mostly of hydrogen and helium. It’s the sixth planet from the Sun</a:t>
            </a:r>
            <a:endParaRPr dirty="0"/>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Neptune</a:t>
            </a:r>
            <a:endParaRPr b="0"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Earth</a:t>
            </a:r>
            <a:endParaRPr b="0"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3561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Mercury</a:t>
            </a:r>
            <a:endParaRPr b="0"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a VM with Remote Access</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3612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gs giant and the biggest planet in the Solar System. It's the fourth-brightest object in the night sky and was named after the Roman god of the skies</a:t>
            </a:r>
            <a:endParaRPr dirty="0"/>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Installing Dependencies</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Creating New Project</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Accessing Existing Repo</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5;p43">
            <a:extLst>
              <a:ext uri="{FF2B5EF4-FFF2-40B4-BE49-F238E27FC236}">
                <a16:creationId xmlns:a16="http://schemas.microsoft.com/office/drawing/2014/main" id="{43E6C91C-A559-14EC-150C-15FBB2E69121}"/>
              </a:ext>
            </a:extLst>
          </p:cNvPr>
          <p:cNvSpPr txBox="1">
            <a:spLocks/>
          </p:cNvSpPr>
          <p:nvPr/>
        </p:nvSpPr>
        <p:spPr>
          <a:xfrm>
            <a:off x="3484350" y="2753177"/>
            <a:ext cx="2175300" cy="151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en-US"/>
              <a:t>Jupiter is a gs giant and the biggest planet in the Solar System. It's the fourth-brightest object in the night sky and was named after the Roman god of the skies</a:t>
            </a:r>
            <a:endParaRPr lang="en-US" dirty="0"/>
          </a:p>
        </p:txBody>
      </p:sp>
    </p:spTree>
    <p:extLst>
      <p:ext uri="{BB962C8B-B14F-4D97-AF65-F5344CB8AC3E}">
        <p14:creationId xmlns:p14="http://schemas.microsoft.com/office/powerpoint/2010/main" val="2741120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3588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t>Venus</a:t>
            </a:r>
            <a:endParaRPr b="0" dirty="0"/>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t>Mars</a:t>
            </a:r>
            <a:endParaRPr b="0" dirty="0"/>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13125" y="3637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1</a:t>
            </a:r>
            <a:endParaRPr sz="2200" dirty="0">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2</a:t>
            </a:r>
            <a:endParaRPr sz="2200" dirty="0">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3</a:t>
            </a:r>
            <a:endParaRPr sz="2200" dirty="0">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4</a:t>
            </a:r>
            <a:endParaRPr sz="2200" dirty="0">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5</a:t>
            </a:r>
            <a:endParaRPr sz="2200" dirty="0">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6</a:t>
            </a:r>
            <a:endParaRPr sz="2200" dirty="0">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7</a:t>
            </a:r>
            <a:endParaRPr sz="2200" dirty="0">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8</a:t>
            </a:r>
            <a:endParaRPr sz="2200" dirty="0">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3</a:t>
            </a:r>
            <a:endParaRPr dirty="0"/>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1</a:t>
            </a:r>
            <a:endParaRPr sz="2200" dirty="0">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4</a:t>
            </a:r>
            <a:endParaRPr dirty="0"/>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Step 2</a:t>
            </a:r>
            <a:endParaRPr dirty="0"/>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3605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Neptune</a:t>
            </a:r>
            <a:endParaRPr sz="2200" dirty="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Jupiter</a:t>
            </a:r>
            <a:endParaRPr sz="2200" dirty="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Mercury</a:t>
            </a:r>
            <a:endParaRPr sz="2200" dirty="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Venus</a:t>
            </a:r>
            <a:endParaRPr sz="2200" dirty="0">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360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Backend</a:t>
            </a:r>
            <a:endParaRPr sz="2200"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APIs</a:t>
            </a:r>
            <a:endParaRPr sz="2200"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Front</a:t>
            </a:r>
            <a:r>
              <a:rPr lang="en" sz="2200" b="1" dirty="0">
                <a:solidFill>
                  <a:schemeClr val="dk1"/>
                </a:solidFill>
                <a:latin typeface="Figtree"/>
                <a:ea typeface="Figtree"/>
                <a:cs typeface="Figtree"/>
                <a:sym typeface="Figtree"/>
              </a:rPr>
              <a:t> </a:t>
            </a:r>
            <a:r>
              <a:rPr lang="en" sz="2200" dirty="0">
                <a:solidFill>
                  <a:schemeClr val="dk1"/>
                </a:solidFill>
                <a:latin typeface="Figtree"/>
                <a:ea typeface="Figtree"/>
                <a:cs typeface="Figtree"/>
                <a:sym typeface="Figtree"/>
              </a:rPr>
              <a:t>End</a:t>
            </a:r>
            <a:endParaRPr sz="2200"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UI/UX</a:t>
            </a:r>
            <a:endParaRPr sz="2200"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Model</a:t>
            </a:r>
            <a:endParaRPr sz="2200"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solidFill>
                  <a:schemeClr val="dk1"/>
                </a:solidFill>
                <a:latin typeface="Figtree"/>
                <a:ea typeface="Figtree"/>
                <a:cs typeface="Figtree"/>
                <a:sym typeface="Figtree"/>
              </a:rPr>
              <a:t>Database</a:t>
            </a:r>
            <a:endParaRPr sz="2200"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Views</a:t>
            </a:r>
            <a:endParaRPr sz="2200"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solidFill>
                  <a:schemeClr val="dk1"/>
                </a:solidFill>
                <a:latin typeface="Figtree"/>
                <a:ea typeface="Figtree"/>
                <a:cs typeface="Figtree"/>
                <a:sym typeface="Figtree"/>
              </a:rPr>
              <a:t>URLs</a:t>
            </a:r>
            <a:endParaRPr sz="2200"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12788" y="37251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12788" y="352259"/>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extLst>
              <p:ext uri="{D42A27DB-BD31-4B8C-83A1-F6EECF244321}">
                <p14:modId xmlns:p14="http://schemas.microsoft.com/office/powerpoint/2010/main" val="2813567993"/>
              </p:ext>
            </p:extLst>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dirty="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A</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B</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0" dirty="0">
                          <a:solidFill>
                            <a:schemeClr val="dk1"/>
                          </a:solidFill>
                          <a:latin typeface="Figtree"/>
                          <a:ea typeface="Figtree"/>
                          <a:cs typeface="Figtree"/>
                          <a:sym typeface="Figtree"/>
                        </a:rPr>
                        <a:t>Team C</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D</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E</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F</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0" dirty="0">
                          <a:solidFill>
                            <a:schemeClr val="dk1"/>
                          </a:solidFill>
                          <a:latin typeface="Figtree"/>
                          <a:ea typeface="Figtree"/>
                          <a:cs typeface="Figtree"/>
                          <a:sym typeface="Figtree"/>
                        </a:rPr>
                        <a:t>Mercury</a:t>
                      </a:r>
                      <a:endParaRPr b="0" dirty="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Mars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Saturn</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Venus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Jupiter</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Earth</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0" dirty="0">
                          <a:solidFill>
                            <a:schemeClr val="dk1"/>
                          </a:solidFill>
                          <a:latin typeface="Figtree"/>
                          <a:ea typeface="Figtree"/>
                          <a:cs typeface="Figtree"/>
                          <a:sym typeface="Figtree"/>
                        </a:rPr>
                        <a:t>Pluto</a:t>
                      </a:r>
                      <a:endParaRPr b="0" dirty="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1"/>
                          </a:solidFill>
                          <a:latin typeface="DM Sans"/>
                          <a:ea typeface="DM Sans"/>
                          <a:cs typeface="DM Sans"/>
                          <a:sym typeface="DM Sans"/>
                        </a:rPr>
                        <a:t>XX</a:t>
                      </a:r>
                      <a:endParaRPr sz="1100" dirty="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12788" y="39419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3521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4</a:t>
            </a:r>
            <a:endParaRPr sz="2200" dirty="0">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3</a:t>
            </a:r>
            <a:endParaRPr sz="2200" dirty="0">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2</a:t>
            </a:r>
            <a:endParaRPr sz="2200" dirty="0">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1 </a:t>
            </a:r>
            <a:endParaRPr sz="2200" dirty="0">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7213" y="3649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Install Virtualization Software</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Virtual machine networking considerations:</a:t>
            </a:r>
          </a:p>
          <a:p>
            <a:pPr marL="0" lvl="0" indent="0" algn="l" rtl="0">
              <a:spcBef>
                <a:spcPts val="0"/>
              </a:spcBef>
              <a:spcAft>
                <a:spcPts val="0"/>
              </a:spcAft>
              <a:buNone/>
            </a:pPr>
            <a:r>
              <a:rPr lang="en-AU" dirty="0"/>
              <a:t>https://www.virtualbox.org/manual/ch06.html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938653" y="1242228"/>
            <a:ext cx="3167378"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VirtualBox: </a:t>
            </a:r>
            <a:r>
              <a:rPr lang="en-US" sz="1000" dirty="0">
                <a:solidFill>
                  <a:schemeClr val="tx1"/>
                </a:solidFill>
                <a:latin typeface="DM Sans" pitchFamily="2" charset="0"/>
                <a:hlinkClick r:id="rId3"/>
              </a:rPr>
              <a:t>https://www.virtualbox.org/</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err="1">
                <a:solidFill>
                  <a:schemeClr val="tx1"/>
                </a:solidFill>
                <a:latin typeface="DM Sans" pitchFamily="2" charset="0"/>
              </a:rPr>
              <a:t>Vmware</a:t>
            </a:r>
            <a:r>
              <a:rPr lang="en-US" sz="1000" dirty="0">
                <a:solidFill>
                  <a:schemeClr val="tx1"/>
                </a:solidFill>
                <a:latin typeface="DM Sans" pitchFamily="2" charset="0"/>
              </a:rPr>
              <a:t>: https://www.vmware.com/products/desktop-hypervisor.html</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237438" y="2725039"/>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black boxes like this represent the Linux terminal – either directly on the VM or through the IDE</a:t>
            </a:r>
            <a:endParaRPr lang="en-AU" sz="1000" dirty="0">
              <a:solidFill>
                <a:schemeClr val="tx2"/>
              </a:solidFill>
              <a:latin typeface="Consolas" panose="020B0609020204030204" pitchFamily="49" charset="0"/>
            </a:endParaRPr>
          </a:p>
        </p:txBody>
      </p:sp>
      <p:pic>
        <p:nvPicPr>
          <p:cNvPr id="5" name="Picture 4" descr="A blue and white cube with white text&#10;&#10;Description automatically generated">
            <a:extLst>
              <a:ext uri="{FF2B5EF4-FFF2-40B4-BE49-F238E27FC236}">
                <a16:creationId xmlns:a16="http://schemas.microsoft.com/office/drawing/2014/main" id="{98BEC279-D695-CAEC-87CB-9C80E05D8F2E}"/>
              </a:ext>
            </a:extLst>
          </p:cNvPr>
          <p:cNvPicPr>
            <a:picLocks noChangeAspect="1"/>
          </p:cNvPicPr>
          <p:nvPr/>
        </p:nvPicPr>
        <p:blipFill>
          <a:blip r:embed="rId4"/>
          <a:stretch>
            <a:fillRect/>
          </a:stretch>
        </p:blipFill>
        <p:spPr>
          <a:xfrm>
            <a:off x="7692495" y="992293"/>
            <a:ext cx="914400" cy="914400"/>
          </a:xfrm>
          <a:prstGeom prst="rect">
            <a:avLst/>
          </a:prstGeom>
        </p:spPr>
      </p:pic>
      <p:pic>
        <p:nvPicPr>
          <p:cNvPr id="13" name="Picture 12" descr="A blue and orange rectangles&#10;&#10;Description automatically generated">
            <a:extLst>
              <a:ext uri="{FF2B5EF4-FFF2-40B4-BE49-F238E27FC236}">
                <a16:creationId xmlns:a16="http://schemas.microsoft.com/office/drawing/2014/main" id="{5AEBD0B1-7699-562F-1DDB-58854C1C86AA}"/>
              </a:ext>
            </a:extLst>
          </p:cNvPr>
          <p:cNvPicPr>
            <a:picLocks noChangeAspect="1"/>
          </p:cNvPicPr>
          <p:nvPr/>
        </p:nvPicPr>
        <p:blipFill>
          <a:blip r:embed="rId5"/>
          <a:stretch>
            <a:fillRect/>
          </a:stretch>
        </p:blipFill>
        <p:spPr>
          <a:xfrm>
            <a:off x="7698471" y="3012141"/>
            <a:ext cx="732742" cy="73152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3504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10%</a:t>
            </a:r>
            <a:endParaRPr sz="2200" dirty="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40%</a:t>
            </a:r>
            <a:endParaRPr sz="2200" dirty="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30%</a:t>
            </a:r>
            <a:endParaRPr sz="2200" dirty="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20%</a:t>
            </a:r>
            <a:endParaRPr sz="2200" dirty="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John Harris</a:t>
            </a:r>
            <a:endParaRPr b="0"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Sofia Hill</a:t>
            </a:r>
            <a:endParaRPr b="0"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3522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3588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DM Sans"/>
                <a:ea typeface="DM Sans"/>
                <a:cs typeface="DM Sans"/>
                <a:sym typeface="DM Sans"/>
              </a:rPr>
              <a:t>For more info:</a:t>
            </a:r>
            <a:br>
              <a:rPr lang="en" sz="1000" b="1" dirty="0">
                <a:solidFill>
                  <a:schemeClr val="dk1"/>
                </a:solidFill>
                <a:latin typeface="DM Sans"/>
                <a:ea typeface="DM Sans"/>
                <a:cs typeface="DM Sans"/>
                <a:sym typeface="DM Sans"/>
              </a:rPr>
            </a:br>
            <a:r>
              <a:rPr lang="en" sz="1000" b="1" u="sng" dirty="0">
                <a:solidFill>
                  <a:schemeClr val="dk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SLIDESGO</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BLOG</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FAQs</a:t>
            </a:r>
            <a:endParaRPr sz="1000" b="1" u="sng" dirty="0">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5" name="Picture 4" descr="A cartoon penguin with yellow feet&#10;&#10;Description automatically generated">
            <a:extLst>
              <a:ext uri="{FF2B5EF4-FFF2-40B4-BE49-F238E27FC236}">
                <a16:creationId xmlns:a16="http://schemas.microsoft.com/office/drawing/2014/main" id="{1CBA7B94-00FF-5D3C-1846-D280F5DE7CD9}"/>
              </a:ext>
            </a:extLst>
          </p:cNvPr>
          <p:cNvPicPr>
            <a:picLocks noChangeAspect="1"/>
          </p:cNvPicPr>
          <p:nvPr/>
        </p:nvPicPr>
        <p:blipFill>
          <a:blip r:embed="rId3"/>
          <a:stretch>
            <a:fillRect/>
          </a:stretch>
        </p:blipFill>
        <p:spPr>
          <a:xfrm>
            <a:off x="2355724" y="1322449"/>
            <a:ext cx="572085" cy="677854"/>
          </a:xfrm>
          <a:prstGeom prst="rect">
            <a:avLst/>
          </a:prstGeom>
        </p:spPr>
      </p:pic>
      <p:sp>
        <p:nvSpPr>
          <p:cNvPr id="314" name="Google Shape;314;p42"/>
          <p:cNvSpPr txBox="1">
            <a:spLocks noGrp="1"/>
          </p:cNvSpPr>
          <p:nvPr>
            <p:ph type="title"/>
          </p:nvPr>
        </p:nvSpPr>
        <p:spPr>
          <a:xfrm>
            <a:off x="727213" y="35663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Configure a Virtual Machine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Storage: 20g</a:t>
            </a:r>
          </a:p>
          <a:p>
            <a:pPr marL="0" lvl="0" indent="0" algn="ctr" rtl="0">
              <a:spcBef>
                <a:spcPts val="0"/>
              </a:spcBef>
              <a:spcAft>
                <a:spcPts val="0"/>
              </a:spcAft>
              <a:buNone/>
            </a:pPr>
            <a:r>
              <a:rPr lang="en" dirty="0"/>
              <a:t>RAM: 2g</a:t>
            </a:r>
          </a:p>
          <a:p>
            <a:pPr marL="0" lvl="0" indent="0" algn="ctr" rtl="0">
              <a:spcBef>
                <a:spcPts val="0"/>
              </a:spcBef>
              <a:spcAft>
                <a:spcPts val="0"/>
              </a:spcAft>
              <a:buNone/>
            </a:pPr>
            <a:r>
              <a:rPr lang="en" dirty="0"/>
              <a:t>CPUs: 1</a:t>
            </a:r>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Lightweight</a:t>
            </a:r>
          </a:p>
          <a:p>
            <a:pPr marL="0" lvl="0" indent="0" algn="ctr" rtl="0">
              <a:spcBef>
                <a:spcPts val="0"/>
              </a:spcBef>
              <a:spcAft>
                <a:spcPts val="0"/>
              </a:spcAft>
              <a:buNone/>
            </a:pPr>
            <a:r>
              <a:rPr lang="en" dirty="0"/>
              <a:t>Low requirements</a:t>
            </a:r>
          </a:p>
          <a:p>
            <a:pPr marL="0" lvl="0" indent="0" algn="ctr" rtl="0">
              <a:spcBef>
                <a:spcPts val="0"/>
              </a:spcBef>
              <a:spcAft>
                <a:spcPts val="0"/>
              </a:spcAft>
              <a:buNone/>
            </a:pPr>
            <a:r>
              <a:rPr lang="en" dirty="0"/>
              <a:t>CLI only</a:t>
            </a:r>
          </a:p>
          <a:p>
            <a:pPr marL="0" lvl="0" indent="0" algn="ctr" rtl="0">
              <a:spcBef>
                <a:spcPts val="0"/>
              </a:spcBef>
              <a:spcAft>
                <a:spcPts val="0"/>
              </a:spcAft>
              <a:buNone/>
            </a:pPr>
            <a:r>
              <a:rPr lang="en" dirty="0"/>
              <a:t>Ubuntu popular choice</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Linux Server</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Minimum Requirements</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pic>
        <p:nvPicPr>
          <p:cNvPr id="3" name="Picture 2" descr="A circle with white and orange circles and dots&#10;&#10;Description automatically generated with medium confidence">
            <a:extLst>
              <a:ext uri="{FF2B5EF4-FFF2-40B4-BE49-F238E27FC236}">
                <a16:creationId xmlns:a16="http://schemas.microsoft.com/office/drawing/2014/main" id="{9022F14F-BBD8-1F66-3990-9CF336B0F339}"/>
              </a:ext>
            </a:extLst>
          </p:cNvPr>
          <p:cNvPicPr>
            <a:picLocks noChangeAspect="1"/>
          </p:cNvPicPr>
          <p:nvPr/>
        </p:nvPicPr>
        <p:blipFill>
          <a:blip r:embed="rId4"/>
          <a:stretch>
            <a:fillRect/>
          </a:stretch>
        </p:blipFill>
        <p:spPr>
          <a:xfrm>
            <a:off x="6161415" y="1322449"/>
            <a:ext cx="677854" cy="677854"/>
          </a:xfrm>
          <a:prstGeom prst="rect">
            <a:avLst/>
          </a:prstGeom>
        </p:spPr>
      </p:pic>
      <p:pic>
        <p:nvPicPr>
          <p:cNvPr id="7" name="Picture 6" descr="A blue and white logo&#10;&#10;Description automatically generated">
            <a:extLst>
              <a:ext uri="{FF2B5EF4-FFF2-40B4-BE49-F238E27FC236}">
                <a16:creationId xmlns:a16="http://schemas.microsoft.com/office/drawing/2014/main" id="{DC4A8549-444B-1591-B37A-25868186CE79}"/>
              </a:ext>
            </a:extLst>
          </p:cNvPr>
          <p:cNvPicPr>
            <a:picLocks noChangeAspect="1"/>
          </p:cNvPicPr>
          <p:nvPr/>
        </p:nvPicPr>
        <p:blipFill>
          <a:blip r:embed="rId5"/>
          <a:stretch>
            <a:fillRect/>
          </a:stretch>
        </p:blipFill>
        <p:spPr>
          <a:xfrm>
            <a:off x="5984619" y="3257036"/>
            <a:ext cx="889021" cy="889021"/>
          </a:xfrm>
          <a:prstGeom prst="rect">
            <a:avLst/>
          </a:prstGeom>
        </p:spPr>
      </p:pic>
      <p:sp>
        <p:nvSpPr>
          <p:cNvPr id="8" name="Rectangle: Rounded Corners 7">
            <a:extLst>
              <a:ext uri="{FF2B5EF4-FFF2-40B4-BE49-F238E27FC236}">
                <a16:creationId xmlns:a16="http://schemas.microsoft.com/office/drawing/2014/main" id="{9BB60E46-33B1-7384-914F-50F7073B6203}"/>
              </a:ext>
            </a:extLst>
          </p:cNvPr>
          <p:cNvSpPr/>
          <p:nvPr/>
        </p:nvSpPr>
        <p:spPr>
          <a:xfrm>
            <a:off x="5021865" y="3890133"/>
            <a:ext cx="2956954" cy="103560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install </a:t>
            </a:r>
            <a:r>
              <a:rPr lang="en-US" sz="1000" dirty="0" err="1">
                <a:solidFill>
                  <a:schemeClr val="tx2"/>
                </a:solidFill>
                <a:latin typeface="Consolas" panose="020B0609020204030204" pitchFamily="49" charset="0"/>
              </a:rPr>
              <a:t>openssh</a:t>
            </a:r>
            <a:r>
              <a:rPr lang="en-US" sz="1000" dirty="0">
                <a:solidFill>
                  <a:schemeClr val="tx2"/>
                </a:solidFill>
                <a:latin typeface="Consolas" panose="020B0609020204030204" pitchFamily="49" charset="0"/>
              </a:rPr>
              <a:t> to enable remote connections</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a:t>
            </a:r>
            <a:r>
              <a:rPr lang="en-US" sz="1000" dirty="0" err="1">
                <a:solidFill>
                  <a:schemeClr val="tx1"/>
                </a:solidFill>
                <a:latin typeface="Consolas" panose="020B0609020204030204" pitchFamily="49" charset="0"/>
              </a:rPr>
              <a:t>openssh</a:t>
            </a:r>
            <a:r>
              <a:rPr lang="en-US" sz="1000" dirty="0">
                <a:solidFill>
                  <a:schemeClr val="tx1"/>
                </a:solidFill>
                <a:latin typeface="Consolas" panose="020B0609020204030204" pitchFamily="49" charset="0"/>
              </a:rPr>
              <a:t>-server</a:t>
            </a:r>
          </a:p>
          <a:p>
            <a:endParaRPr lang="en-US" sz="1000" dirty="0">
              <a:solidFill>
                <a:srgbClr val="0070C0"/>
              </a:solidFill>
              <a:latin typeface="Consolas" panose="020B0609020204030204" pitchFamily="49" charset="0"/>
            </a:endParaRPr>
          </a:p>
          <a:p>
            <a:r>
              <a:rPr lang="en-US" sz="1000" dirty="0">
                <a:solidFill>
                  <a:schemeClr val="tx2"/>
                </a:solidFill>
                <a:latin typeface="Consolas" panose="020B0609020204030204" pitchFamily="49" charset="0"/>
              </a:rPr>
              <a:t># discover your IP address</a:t>
            </a:r>
          </a:p>
          <a:p>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 a</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24408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3224" y="384977"/>
            <a:ext cx="356299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Install Python, pip, &amp; venv</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4" y="1661026"/>
            <a:ext cx="3562989" cy="29427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rot="10800000" flipV="1">
            <a:off x="4867781" y="539750"/>
            <a:ext cx="3562991" cy="406400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AU" sz="1200" dirty="0">
                <a:solidFill>
                  <a:schemeClr val="tx1"/>
                </a:solidFill>
                <a:latin typeface="DM Sans" pitchFamily="2" charset="0"/>
                <a:hlinkClick r:id="rId3"/>
              </a:rPr>
              <a:t>https://www.python.org/downloads/</a:t>
            </a:r>
            <a:endParaRPr lang="en-AU" sz="1200" dirty="0">
              <a:solidFill>
                <a:schemeClr val="tx1"/>
              </a:solidFill>
              <a:latin typeface="DM Sans" pitchFamily="2" charset="0"/>
            </a:endParaRPr>
          </a:p>
          <a:p>
            <a:pPr algn="ctr"/>
            <a:endParaRPr lang="en-AU" sz="1200" dirty="0">
              <a:solidFill>
                <a:schemeClr val="tx1"/>
              </a:solidFill>
              <a:latin typeface="DM Sans" pitchFamily="2" charset="0"/>
            </a:endParaRPr>
          </a:p>
          <a:p>
            <a:pPr algn="ctr"/>
            <a:r>
              <a:rPr lang="en-AU" sz="1200" dirty="0">
                <a:solidFill>
                  <a:schemeClr val="tx1"/>
                </a:solidFill>
                <a:latin typeface="DM Sans" pitchFamily="2" charset="0"/>
              </a:rPr>
              <a:t>Using ‘python3’ on </a:t>
            </a:r>
            <a:r>
              <a:rPr lang="en-AU" sz="1200" dirty="0" err="1">
                <a:solidFill>
                  <a:schemeClr val="tx1"/>
                </a:solidFill>
                <a:latin typeface="DM Sans" pitchFamily="2" charset="0"/>
              </a:rPr>
              <a:t>linux</a:t>
            </a:r>
            <a:r>
              <a:rPr lang="en-AU" sz="1200" dirty="0">
                <a:solidFill>
                  <a:schemeClr val="tx1"/>
                </a:solidFill>
                <a:latin typeface="DM Sans" pitchFamily="2" charset="0"/>
              </a:rPr>
              <a:t>/mac - </a:t>
            </a:r>
            <a:r>
              <a:rPr lang="en-US" sz="1200" dirty="0">
                <a:solidFill>
                  <a:schemeClr val="tx1"/>
                </a:solidFill>
                <a:latin typeface="DM Sans" pitchFamily="2" charset="0"/>
              </a:rPr>
              <a:t>On many Linux distributions, python typically refers to Python 2.x, while python3 explicitly calls Python 3.x. Many modern Linux distributions have started to phase out Python 2, and in some cases, python may now point to python3.</a:t>
            </a:r>
          </a:p>
          <a:p>
            <a:pPr algn="ctr"/>
            <a:endParaRPr lang="en-US" sz="1200" dirty="0">
              <a:solidFill>
                <a:schemeClr val="tx1"/>
              </a:solidFill>
              <a:latin typeface="DM Sans" pitchFamily="2" charset="0"/>
            </a:endParaRPr>
          </a:p>
          <a:p>
            <a:pPr algn="ctr"/>
            <a:r>
              <a:rPr lang="en-US" sz="1200" dirty="0">
                <a:solidFill>
                  <a:schemeClr val="tx1"/>
                </a:solidFill>
                <a:latin typeface="DM Sans" pitchFamily="2" charset="0"/>
              </a:rPr>
              <a:t>Use ‘python –version’ to detect what that command uses (if it is python 3.10.12 for example)</a:t>
            </a:r>
          </a:p>
          <a:p>
            <a:pPr algn="ctr"/>
            <a:r>
              <a:rPr lang="en-US" sz="1200" dirty="0">
                <a:solidFill>
                  <a:schemeClr val="tx1"/>
                </a:solidFill>
                <a:latin typeface="DM Sans" pitchFamily="2" charset="0"/>
              </a:rPr>
              <a:t>Use ‘python3 –version’ to detect what that command uses</a:t>
            </a:r>
            <a:endParaRPr lang="en-AU" sz="1200" dirty="0">
              <a:solidFill>
                <a:schemeClr val="tx1"/>
              </a:solidFill>
              <a:latin typeface="DM Sans" pitchFamily="2" charset="0"/>
            </a:endParaRPr>
          </a:p>
        </p:txBody>
      </p:sp>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4197699" y="4066310"/>
            <a:ext cx="763063" cy="924753"/>
          </a:xfrm>
          <a:prstGeom prst="rect">
            <a:avLst/>
          </a:prstGeom>
        </p:spPr>
      </p:pic>
      <p:sp>
        <p:nvSpPr>
          <p:cNvPr id="2" name="Rectangle: Rounded Corners 1">
            <a:extLst>
              <a:ext uri="{FF2B5EF4-FFF2-40B4-BE49-F238E27FC236}">
                <a16:creationId xmlns:a16="http://schemas.microsoft.com/office/drawing/2014/main" id="{FE0CE6E9-9B28-9908-FB2E-5BB4D93CA73C}"/>
              </a:ext>
            </a:extLst>
          </p:cNvPr>
          <p:cNvSpPr/>
          <p:nvPr/>
        </p:nvSpPr>
        <p:spPr>
          <a:xfrm>
            <a:off x="5170799" y="3520622"/>
            <a:ext cx="2956954" cy="126703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Consolas" panose="020B0609020204030204" pitchFamily="49" charset="0"/>
              </a:rPr>
              <a:t>Same with install, newer package managers will point python to 3 though some older ones will point python to 2 so you can explicitly state the version you want:</a:t>
            </a:r>
          </a:p>
          <a:p>
            <a:r>
              <a:rPr lang="en-US" sz="1000" dirty="0">
                <a:solidFill>
                  <a:schemeClr val="tx1"/>
                </a:solidFill>
                <a:latin typeface="Consolas" panose="020B0609020204030204" pitchFamily="49" charset="0"/>
              </a:rPr>
              <a:t>Linux – apt package manager (Debian):</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python3</a:t>
            </a:r>
            <a:endParaRPr lang="en-AU" sz="1000" dirty="0">
              <a:solidFill>
                <a:schemeClr val="tx1"/>
              </a:solidFill>
              <a:latin typeface="Consolas" panose="020B06090202040302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Clone &amp; Access Lab Projects </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4222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12788" y="3731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Working With Repo Workflow</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Move to the cloned repo and create a Python venv</a:t>
            </a:r>
            <a:endParaRPr sz="1200" dirty="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Create a ‘git’ directory in your home directory</a:t>
            </a:r>
            <a:endParaRPr sz="1200" dirty="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Activate the venv and install the requirement.txt</a:t>
            </a:r>
            <a:endParaRPr sz="1200" dirty="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Clone the repo to the git directory</a:t>
            </a:r>
            <a:endParaRPr sz="1200" dirty="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064347"/>
      </p:ext>
    </p:extLst>
  </p:cSld>
  <p:clrMapOvr>
    <a:masterClrMapping/>
  </p:clrMapOvr>
</p:sld>
</file>

<file path=ppt/theme/theme1.xml><?xml version="1.0" encoding="utf-8"?>
<a:theme xmlns:a="http://schemas.openxmlformats.org/drawingml/2006/main" name="Digital Transformation by Slidesgo">
  <a:themeElements>
    <a:clrScheme name="Custom 43">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4218</TotalTime>
  <Words>8633</Words>
  <Application>Microsoft Office PowerPoint</Application>
  <PresentationFormat>On-screen Show (16:9)</PresentationFormat>
  <Paragraphs>1037</Paragraphs>
  <Slides>57</Slides>
  <Notes>57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Figtree</vt:lpstr>
      <vt:lpstr>Calibri</vt:lpstr>
      <vt:lpstr>Sarabun</vt:lpstr>
      <vt:lpstr>Nunito Light</vt:lpstr>
      <vt:lpstr>Wingdings</vt:lpstr>
      <vt:lpstr>Anaheim</vt:lpstr>
      <vt:lpstr>DM Sans</vt:lpstr>
      <vt:lpstr>Open Sans Light</vt:lpstr>
      <vt:lpstr>Consolas</vt:lpstr>
      <vt:lpstr>PT Sans</vt:lpstr>
      <vt:lpstr>Arial</vt:lpstr>
      <vt:lpstr>Digital Transformation by Slidesgo</vt:lpstr>
      <vt:lpstr>Django  Learner Lab</vt:lpstr>
      <vt:lpstr>Why Do This?</vt:lpstr>
      <vt:lpstr>Table of Contents</vt:lpstr>
      <vt:lpstr>Setup a VM with Remote Access</vt:lpstr>
      <vt:lpstr>Install Virtualization Software</vt:lpstr>
      <vt:lpstr>Configure a Virtual Machine</vt:lpstr>
      <vt:lpstr>Install Python, pip, &amp; venv</vt:lpstr>
      <vt:lpstr>Clone &amp; Access Lab Projects </vt:lpstr>
      <vt:lpstr>Working With Repo Workflow</vt:lpstr>
      <vt:lpstr>Use VS Code to Access Labs</vt:lpstr>
      <vt:lpstr>Repo Contents and Django Project Files</vt:lpstr>
      <vt:lpstr>Explore ORM Functionality</vt:lpstr>
      <vt:lpstr>Enforcing ORM Requirements</vt:lpstr>
      <vt:lpstr>Setup of sql_ex Project</vt:lpstr>
      <vt:lpstr>Result of Migrating Model Code to Schema</vt:lpstr>
      <vt:lpstr>Django Admin GUI</vt:lpstr>
      <vt:lpstr>ORM Commands</vt:lpstr>
      <vt:lpstr>ORM Commands Cont.</vt:lpstr>
      <vt:lpstr>ORM Commands Cont.</vt:lpstr>
      <vt:lpstr>Setup RESTful Framework</vt:lpstr>
      <vt:lpstr>Django REST Framework Library</vt:lpstr>
      <vt:lpstr>How to Install &amp; Setup DRF</vt:lpstr>
      <vt:lpstr>Using Django Auth to Control Views</vt:lpstr>
      <vt:lpstr>Views, Endpoints &amp; APIs</vt:lpstr>
      <vt:lpstr>API Testing &amp; Documentation</vt:lpstr>
      <vt:lpstr>APIs and Documentation</vt:lpstr>
      <vt:lpstr>API Views &amp; Models for NoSQL</vt:lpstr>
      <vt:lpstr>Configure a NoSQL Database</vt:lpstr>
      <vt:lpstr>Start a New Project</vt:lpstr>
      <vt:lpstr>Learning Resources</vt:lpstr>
      <vt:lpstr>Command Cheat Sheet</vt:lpstr>
      <vt:lpstr>Command Cheat Sheet</vt:lpstr>
      <vt:lpstr>Thanks!</vt:lpstr>
      <vt:lpstr>Popular Web Development Frameworks</vt:lpstr>
      <vt:lpstr>Popular Front End Frameworks</vt:lpstr>
      <vt:lpstr>You can divide the content</vt:lpstr>
      <vt:lpstr>Divide the content into four ideas</vt:lpstr>
      <vt:lpstr>Reviewing concepts is a good idea</vt:lpstr>
      <vt:lpstr>You can use five columns</vt:lpstr>
      <vt:lpstr>Command Cheat Sheet</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Popular Front End Frameworks</vt:lpstr>
      <vt:lpstr>You can use another graph</vt:lpstr>
      <vt:lpstr>Our team</vt:lpstr>
      <vt:lpstr>— Someone Famous</vt:lpstr>
      <vt:lpstr>Awesome words</vt:lpstr>
      <vt:lpstr>A picture always reinforces  the concept</vt:lpstr>
      <vt:lpstr>98,300,000</vt:lpstr>
      <vt:lpstr>9h 55m 23s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34</cp:revision>
  <dcterms:modified xsi:type="dcterms:W3CDTF">2024-08-06T08:07:15Z</dcterms:modified>
</cp:coreProperties>
</file>